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9" r:id="rId2"/>
    <p:sldId id="311" r:id="rId3"/>
    <p:sldId id="262" r:id="rId4"/>
    <p:sldId id="263" r:id="rId5"/>
    <p:sldId id="265" r:id="rId6"/>
    <p:sldId id="264" r:id="rId7"/>
    <p:sldId id="382" r:id="rId8"/>
    <p:sldId id="413" r:id="rId9"/>
    <p:sldId id="347" r:id="rId10"/>
    <p:sldId id="349" r:id="rId11"/>
    <p:sldId id="318" r:id="rId12"/>
    <p:sldId id="336" r:id="rId13"/>
    <p:sldId id="269" r:id="rId14"/>
    <p:sldId id="275" r:id="rId15"/>
    <p:sldId id="325" r:id="rId16"/>
    <p:sldId id="337" r:id="rId17"/>
    <p:sldId id="330" r:id="rId18"/>
    <p:sldId id="331" r:id="rId19"/>
    <p:sldId id="332" r:id="rId20"/>
    <p:sldId id="270" r:id="rId21"/>
    <p:sldId id="355" r:id="rId22"/>
    <p:sldId id="271" r:id="rId23"/>
    <p:sldId id="356" r:id="rId24"/>
    <p:sldId id="357" r:id="rId25"/>
    <p:sldId id="358" r:id="rId26"/>
    <p:sldId id="359" r:id="rId27"/>
    <p:sldId id="360" r:id="rId28"/>
    <p:sldId id="362" r:id="rId29"/>
    <p:sldId id="414" r:id="rId30"/>
    <p:sldId id="353" r:id="rId31"/>
    <p:sldId id="363" r:id="rId32"/>
    <p:sldId id="379" r:id="rId33"/>
    <p:sldId id="364" r:id="rId34"/>
    <p:sldId id="380" r:id="rId35"/>
    <p:sldId id="375" r:id="rId36"/>
    <p:sldId id="384" r:id="rId37"/>
    <p:sldId id="385" r:id="rId38"/>
    <p:sldId id="386" r:id="rId39"/>
    <p:sldId id="388" r:id="rId40"/>
    <p:sldId id="381" r:id="rId41"/>
    <p:sldId id="389" r:id="rId42"/>
    <p:sldId id="412" r:id="rId43"/>
    <p:sldId id="419" r:id="rId44"/>
    <p:sldId id="411" r:id="rId45"/>
    <p:sldId id="306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outlineViewPr>
    <p:cViewPr>
      <p:scale>
        <a:sx n="33" d="100"/>
        <a:sy n="33" d="100"/>
      </p:scale>
      <p:origin x="0" y="-24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3368D-7AA2-4B2F-BAB2-F31F9683E58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DC938AF-32CE-47D2-8D83-E3220B0A0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• </a:t>
          </a:r>
          <a:r>
            <a:rPr lang="en-US" dirty="0">
              <a:solidFill>
                <a:schemeClr val="tx2"/>
              </a:solidFill>
              <a:latin typeface="+mj-lt"/>
              <a:ea typeface="+mj-ea"/>
              <a:cs typeface="+mj-cs"/>
            </a:rPr>
            <a:t>Cell towers </a:t>
          </a:r>
          <a:r>
            <a:rPr lang="en-US" dirty="0"/>
            <a:t>with minimal coverage radius</a:t>
          </a:r>
        </a:p>
      </dgm:t>
    </dgm:pt>
    <dgm:pt modelId="{0409DF86-43AB-4433-8EB8-BABBDE3C97F6}" type="parTrans" cxnId="{B9D4999F-5B1B-4CCB-B14D-35652E06FC79}">
      <dgm:prSet/>
      <dgm:spPr/>
      <dgm:t>
        <a:bodyPr/>
        <a:lstStyle/>
        <a:p>
          <a:endParaRPr lang="en-US"/>
        </a:p>
      </dgm:t>
    </dgm:pt>
    <dgm:pt modelId="{595FEA4A-9BC6-4F92-B3CF-6E07C57575EA}" type="sibTrans" cxnId="{B9D4999F-5B1B-4CCB-B14D-35652E06FC79}">
      <dgm:prSet/>
      <dgm:spPr/>
      <dgm:t>
        <a:bodyPr/>
        <a:lstStyle/>
        <a:p>
          <a:endParaRPr lang="en-US"/>
        </a:p>
      </dgm:t>
    </dgm:pt>
    <dgm:pt modelId="{5BB6900E-2C80-46E0-92EA-55610BB746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• Emergency service location where response radius matters</a:t>
          </a:r>
        </a:p>
      </dgm:t>
    </dgm:pt>
    <dgm:pt modelId="{DD6D1E17-6A03-41A2-ABF2-F79E12975F08}" type="parTrans" cxnId="{46E9C33B-880E-48E2-A497-10E37A186443}">
      <dgm:prSet/>
      <dgm:spPr/>
      <dgm:t>
        <a:bodyPr/>
        <a:lstStyle/>
        <a:p>
          <a:endParaRPr lang="en-US"/>
        </a:p>
      </dgm:t>
    </dgm:pt>
    <dgm:pt modelId="{6AE8E1D6-68C4-47CA-93FB-5FF730F8988A}" type="sibTrans" cxnId="{46E9C33B-880E-48E2-A497-10E37A186443}">
      <dgm:prSet/>
      <dgm:spPr/>
      <dgm:t>
        <a:bodyPr/>
        <a:lstStyle/>
        <a:p>
          <a:endParaRPr lang="en-US"/>
        </a:p>
      </dgm:t>
    </dgm:pt>
    <dgm:pt modelId="{195029AD-671A-4167-AD77-4CB1C517E2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• Network facility placement</a:t>
          </a:r>
        </a:p>
      </dgm:t>
    </dgm:pt>
    <dgm:pt modelId="{1613D6C7-177E-4EED-96CA-908EB10CF500}" type="parTrans" cxnId="{71DE903C-1D5B-469B-B190-1055ADC58E7C}">
      <dgm:prSet/>
      <dgm:spPr/>
      <dgm:t>
        <a:bodyPr/>
        <a:lstStyle/>
        <a:p>
          <a:endParaRPr lang="en-US"/>
        </a:p>
      </dgm:t>
    </dgm:pt>
    <dgm:pt modelId="{C6B54168-7A14-4555-8725-5B060B4FEA3C}" type="sibTrans" cxnId="{71DE903C-1D5B-469B-B190-1055ADC58E7C}">
      <dgm:prSet/>
      <dgm:spPr/>
      <dgm:t>
        <a:bodyPr/>
        <a:lstStyle/>
        <a:p>
          <a:endParaRPr lang="en-US"/>
        </a:p>
      </dgm:t>
    </dgm:pt>
    <dgm:pt modelId="{5D5B34FB-83F6-42DC-811F-D2C2D6226CCD}" type="pres">
      <dgm:prSet presAssocID="{95E3368D-7AA2-4B2F-BAB2-F31F9683E580}" presName="root" presStyleCnt="0">
        <dgm:presLayoutVars>
          <dgm:dir/>
          <dgm:resizeHandles val="exact"/>
        </dgm:presLayoutVars>
      </dgm:prSet>
      <dgm:spPr/>
    </dgm:pt>
    <dgm:pt modelId="{E5B2928A-A220-4888-BFAB-5517E517E924}" type="pres">
      <dgm:prSet presAssocID="{8DC938AF-32CE-47D2-8D83-E3220B0A002A}" presName="compNode" presStyleCnt="0"/>
      <dgm:spPr/>
    </dgm:pt>
    <dgm:pt modelId="{56CBBC69-B254-441F-AF8B-425C13C4C6C0}" type="pres">
      <dgm:prSet presAssocID="{8DC938AF-32CE-47D2-8D83-E3220B0A002A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htlosrouter mit einfarbiger Füllung"/>
        </a:ext>
      </dgm:extLst>
    </dgm:pt>
    <dgm:pt modelId="{07386FCF-1263-47DC-AD1A-DD2DE016CE3D}" type="pres">
      <dgm:prSet presAssocID="{8DC938AF-32CE-47D2-8D83-E3220B0A002A}" presName="spaceRect" presStyleCnt="0"/>
      <dgm:spPr/>
    </dgm:pt>
    <dgm:pt modelId="{47EF4872-A8D8-4969-B491-298250016675}" type="pres">
      <dgm:prSet presAssocID="{8DC938AF-32CE-47D2-8D83-E3220B0A002A}" presName="textRect" presStyleLbl="revTx" presStyleIdx="0" presStyleCnt="3">
        <dgm:presLayoutVars>
          <dgm:chMax val="1"/>
          <dgm:chPref val="1"/>
        </dgm:presLayoutVars>
      </dgm:prSet>
      <dgm:spPr/>
    </dgm:pt>
    <dgm:pt modelId="{8CA1133B-08C5-4D5A-A7B7-D0472B536495}" type="pres">
      <dgm:prSet presAssocID="{595FEA4A-9BC6-4F92-B3CF-6E07C57575EA}" presName="sibTrans" presStyleCnt="0"/>
      <dgm:spPr/>
    </dgm:pt>
    <dgm:pt modelId="{6745E7D1-A059-49A1-9E16-320A30723C98}" type="pres">
      <dgm:prSet presAssocID="{5BB6900E-2C80-46E0-92EA-55610BB7461F}" presName="compNode" presStyleCnt="0"/>
      <dgm:spPr/>
    </dgm:pt>
    <dgm:pt modelId="{ECD442C4-26EC-410D-BE48-9556E06AE81A}" type="pres">
      <dgm:prSet presAssocID="{5BB6900E-2C80-46E0-92EA-55610BB7461F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nshorn mit einfarbiger Füllung"/>
        </a:ext>
      </dgm:extLst>
    </dgm:pt>
    <dgm:pt modelId="{9C6704AA-61F1-4481-8055-D49252A2A47C}" type="pres">
      <dgm:prSet presAssocID="{5BB6900E-2C80-46E0-92EA-55610BB7461F}" presName="spaceRect" presStyleCnt="0"/>
      <dgm:spPr/>
    </dgm:pt>
    <dgm:pt modelId="{4027A2D8-4067-443F-BA1F-0A2087450BF7}" type="pres">
      <dgm:prSet presAssocID="{5BB6900E-2C80-46E0-92EA-55610BB7461F}" presName="textRect" presStyleLbl="revTx" presStyleIdx="1" presStyleCnt="3">
        <dgm:presLayoutVars>
          <dgm:chMax val="1"/>
          <dgm:chPref val="1"/>
        </dgm:presLayoutVars>
      </dgm:prSet>
      <dgm:spPr/>
    </dgm:pt>
    <dgm:pt modelId="{3018A549-2FB6-4E00-8571-5E387011131D}" type="pres">
      <dgm:prSet presAssocID="{6AE8E1D6-68C4-47CA-93FB-5FF730F8988A}" presName="sibTrans" presStyleCnt="0"/>
      <dgm:spPr/>
    </dgm:pt>
    <dgm:pt modelId="{4042EF54-7F84-4D49-9A2F-041A9077404F}" type="pres">
      <dgm:prSet presAssocID="{195029AD-671A-4167-AD77-4CB1C517E25B}" presName="compNode" presStyleCnt="0"/>
      <dgm:spPr/>
    </dgm:pt>
    <dgm:pt modelId="{05E48469-D367-4767-B93A-9005A87B7565}" type="pres">
      <dgm:prSet presAssocID="{195029AD-671A-4167-AD77-4CB1C517E25B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dt mit einfarbiger Füllung"/>
        </a:ext>
      </dgm:extLst>
    </dgm:pt>
    <dgm:pt modelId="{044EE6A7-B6E2-4ACB-A153-D7CB2CA61534}" type="pres">
      <dgm:prSet presAssocID="{195029AD-671A-4167-AD77-4CB1C517E25B}" presName="spaceRect" presStyleCnt="0"/>
      <dgm:spPr/>
    </dgm:pt>
    <dgm:pt modelId="{83F5CB99-3B13-454C-B92F-AC48BBCD8618}" type="pres">
      <dgm:prSet presAssocID="{195029AD-671A-4167-AD77-4CB1C517E25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0331D1D-02E0-4553-BE8B-3E5125A9E395}" type="presOf" srcId="{5BB6900E-2C80-46E0-92EA-55610BB7461F}" destId="{4027A2D8-4067-443F-BA1F-0A2087450BF7}" srcOrd="0" destOrd="0" presId="urn:microsoft.com/office/officeart/2018/2/layout/IconLabelList"/>
    <dgm:cxn modelId="{D512CD39-CDA9-4CD1-9DA3-B3B3E613AE70}" type="presOf" srcId="{195029AD-671A-4167-AD77-4CB1C517E25B}" destId="{83F5CB99-3B13-454C-B92F-AC48BBCD8618}" srcOrd="0" destOrd="0" presId="urn:microsoft.com/office/officeart/2018/2/layout/IconLabelList"/>
    <dgm:cxn modelId="{46E9C33B-880E-48E2-A497-10E37A186443}" srcId="{95E3368D-7AA2-4B2F-BAB2-F31F9683E580}" destId="{5BB6900E-2C80-46E0-92EA-55610BB7461F}" srcOrd="1" destOrd="0" parTransId="{DD6D1E17-6A03-41A2-ABF2-F79E12975F08}" sibTransId="{6AE8E1D6-68C4-47CA-93FB-5FF730F8988A}"/>
    <dgm:cxn modelId="{71DE903C-1D5B-469B-B190-1055ADC58E7C}" srcId="{95E3368D-7AA2-4B2F-BAB2-F31F9683E580}" destId="{195029AD-671A-4167-AD77-4CB1C517E25B}" srcOrd="2" destOrd="0" parTransId="{1613D6C7-177E-4EED-96CA-908EB10CF500}" sibTransId="{C6B54168-7A14-4555-8725-5B060B4FEA3C}"/>
    <dgm:cxn modelId="{B9D4999F-5B1B-4CCB-B14D-35652E06FC79}" srcId="{95E3368D-7AA2-4B2F-BAB2-F31F9683E580}" destId="{8DC938AF-32CE-47D2-8D83-E3220B0A002A}" srcOrd="0" destOrd="0" parTransId="{0409DF86-43AB-4433-8EB8-BABBDE3C97F6}" sibTransId="{595FEA4A-9BC6-4F92-B3CF-6E07C57575EA}"/>
    <dgm:cxn modelId="{696A27A6-BDD9-4920-9E7D-13D101849860}" type="presOf" srcId="{95E3368D-7AA2-4B2F-BAB2-F31F9683E580}" destId="{5D5B34FB-83F6-42DC-811F-D2C2D6226CCD}" srcOrd="0" destOrd="0" presId="urn:microsoft.com/office/officeart/2018/2/layout/IconLabelList"/>
    <dgm:cxn modelId="{13C22BD5-0FCD-4E33-808E-064895EFCD8A}" type="presOf" srcId="{8DC938AF-32CE-47D2-8D83-E3220B0A002A}" destId="{47EF4872-A8D8-4969-B491-298250016675}" srcOrd="0" destOrd="0" presId="urn:microsoft.com/office/officeart/2018/2/layout/IconLabelList"/>
    <dgm:cxn modelId="{396CDD1E-681C-4E2B-9E97-48767556F62A}" type="presParOf" srcId="{5D5B34FB-83F6-42DC-811F-D2C2D6226CCD}" destId="{E5B2928A-A220-4888-BFAB-5517E517E924}" srcOrd="0" destOrd="0" presId="urn:microsoft.com/office/officeart/2018/2/layout/IconLabelList"/>
    <dgm:cxn modelId="{ABE42544-50D8-4378-84E3-D762F2C93A9D}" type="presParOf" srcId="{E5B2928A-A220-4888-BFAB-5517E517E924}" destId="{56CBBC69-B254-441F-AF8B-425C13C4C6C0}" srcOrd="0" destOrd="0" presId="urn:microsoft.com/office/officeart/2018/2/layout/IconLabelList"/>
    <dgm:cxn modelId="{C7A97FA4-7520-4DBB-889A-B69CA79BF457}" type="presParOf" srcId="{E5B2928A-A220-4888-BFAB-5517E517E924}" destId="{07386FCF-1263-47DC-AD1A-DD2DE016CE3D}" srcOrd="1" destOrd="0" presId="urn:microsoft.com/office/officeart/2018/2/layout/IconLabelList"/>
    <dgm:cxn modelId="{697F8C26-5E1C-421D-ADE6-AD766041FCBC}" type="presParOf" srcId="{E5B2928A-A220-4888-BFAB-5517E517E924}" destId="{47EF4872-A8D8-4969-B491-298250016675}" srcOrd="2" destOrd="0" presId="urn:microsoft.com/office/officeart/2018/2/layout/IconLabelList"/>
    <dgm:cxn modelId="{C34EB184-6167-4A5E-840D-E50D583926F3}" type="presParOf" srcId="{5D5B34FB-83F6-42DC-811F-D2C2D6226CCD}" destId="{8CA1133B-08C5-4D5A-A7B7-D0472B536495}" srcOrd="1" destOrd="0" presId="urn:microsoft.com/office/officeart/2018/2/layout/IconLabelList"/>
    <dgm:cxn modelId="{98EA6475-A00C-4B33-955C-F62186C870E7}" type="presParOf" srcId="{5D5B34FB-83F6-42DC-811F-D2C2D6226CCD}" destId="{6745E7D1-A059-49A1-9E16-320A30723C98}" srcOrd="2" destOrd="0" presId="urn:microsoft.com/office/officeart/2018/2/layout/IconLabelList"/>
    <dgm:cxn modelId="{5939F9F2-5650-4C83-8B22-1E4B4B8E9CF8}" type="presParOf" srcId="{6745E7D1-A059-49A1-9E16-320A30723C98}" destId="{ECD442C4-26EC-410D-BE48-9556E06AE81A}" srcOrd="0" destOrd="0" presId="urn:microsoft.com/office/officeart/2018/2/layout/IconLabelList"/>
    <dgm:cxn modelId="{DB28BBBF-12A7-4F55-A9AC-D73329E15EFC}" type="presParOf" srcId="{6745E7D1-A059-49A1-9E16-320A30723C98}" destId="{9C6704AA-61F1-4481-8055-D49252A2A47C}" srcOrd="1" destOrd="0" presId="urn:microsoft.com/office/officeart/2018/2/layout/IconLabelList"/>
    <dgm:cxn modelId="{65A3216E-FCB2-47D0-82F2-74833E4305BF}" type="presParOf" srcId="{6745E7D1-A059-49A1-9E16-320A30723C98}" destId="{4027A2D8-4067-443F-BA1F-0A2087450BF7}" srcOrd="2" destOrd="0" presId="urn:microsoft.com/office/officeart/2018/2/layout/IconLabelList"/>
    <dgm:cxn modelId="{2C3A44BC-C2BB-44B1-924E-54648D0B212B}" type="presParOf" srcId="{5D5B34FB-83F6-42DC-811F-D2C2D6226CCD}" destId="{3018A549-2FB6-4E00-8571-5E387011131D}" srcOrd="3" destOrd="0" presId="urn:microsoft.com/office/officeart/2018/2/layout/IconLabelList"/>
    <dgm:cxn modelId="{33675B30-75E6-4EA3-86DE-E9785E50F1F2}" type="presParOf" srcId="{5D5B34FB-83F6-42DC-811F-D2C2D6226CCD}" destId="{4042EF54-7F84-4D49-9A2F-041A9077404F}" srcOrd="4" destOrd="0" presId="urn:microsoft.com/office/officeart/2018/2/layout/IconLabelList"/>
    <dgm:cxn modelId="{BA454E32-4693-4784-A937-BE84242D989A}" type="presParOf" srcId="{4042EF54-7F84-4D49-9A2F-041A9077404F}" destId="{05E48469-D367-4767-B93A-9005A87B7565}" srcOrd="0" destOrd="0" presId="urn:microsoft.com/office/officeart/2018/2/layout/IconLabelList"/>
    <dgm:cxn modelId="{58B53D4C-EA60-40ED-B3AD-DF085BF864C6}" type="presParOf" srcId="{4042EF54-7F84-4D49-9A2F-041A9077404F}" destId="{044EE6A7-B6E2-4ACB-A153-D7CB2CA61534}" srcOrd="1" destOrd="0" presId="urn:microsoft.com/office/officeart/2018/2/layout/IconLabelList"/>
    <dgm:cxn modelId="{86F3FA7A-7A8A-4A5D-87CA-3E713380A997}" type="presParOf" srcId="{4042EF54-7F84-4D49-9A2F-041A9077404F}" destId="{83F5CB99-3B13-454C-B92F-AC48BBCD86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BBC69-B254-441F-AF8B-425C13C4C6C0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F4872-A8D8-4969-B491-298250016675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• </a:t>
          </a:r>
          <a:r>
            <a:rPr lang="en-US" sz="1900" kern="1200" dirty="0">
              <a:solidFill>
                <a:schemeClr val="tx2"/>
              </a:solidFill>
              <a:latin typeface="+mj-lt"/>
              <a:ea typeface="+mj-ea"/>
              <a:cs typeface="+mj-cs"/>
            </a:rPr>
            <a:t>Cell towers </a:t>
          </a:r>
          <a:r>
            <a:rPr lang="en-US" sz="1900" kern="1200" dirty="0"/>
            <a:t>with minimal coverage radius</a:t>
          </a:r>
        </a:p>
      </dsp:txBody>
      <dsp:txXfrm>
        <a:off x="59990" y="2654049"/>
        <a:ext cx="3226223" cy="720000"/>
      </dsp:txXfrm>
    </dsp:sp>
    <dsp:sp modelId="{ECD442C4-26EC-410D-BE48-9556E06AE81A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7A2D8-4067-443F-BA1F-0A2087450BF7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• Emergency service location where response radius matters</a:t>
          </a:r>
        </a:p>
      </dsp:txBody>
      <dsp:txXfrm>
        <a:off x="3850802" y="2654049"/>
        <a:ext cx="3226223" cy="720000"/>
      </dsp:txXfrm>
    </dsp:sp>
    <dsp:sp modelId="{05E48469-D367-4767-B93A-9005A87B7565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5CB99-3B13-454C-B92F-AC48BBCD8618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• Network facility placement</a:t>
          </a:r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F11ED-AD29-449D-98EA-5D564F2A078E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BCE26-781E-4F60-95CC-FFCC5D3FD7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40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 brief stories or industry examples for each bullet.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839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how enumeration cost is bounded; point to QPT complexity reasons.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98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563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7513-D6B1-23DE-ED1E-78DF7CAB7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CF9F14-A828-4767-AFD7-F7DD8F0AD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24BE11-F53F-AE6F-E3FF-D92E66062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the inequality and short proof sketch from Gibson.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CFA8E6-9B7B-D874-0ECB-2A98942B2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31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Sketch small figure: sensors and base stations; show difference between minimizing max radius vs sum.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8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Suggest when sum-of-radii matches business metric better than k-means.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88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realistic assumptions that validate the model.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40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42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Paste formal definition from Gibson paper here.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869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the inequality and short proof sketch from Gibson.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810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7348-1F6E-F281-386A-EBC63C423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D83809-24BF-3F81-0C3D-77A9804AA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1EC1120-3003-7451-CB61-3610D45D0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the inequality and short proof sketch from Gibson.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EE1C53-49BE-575E-3DF5-86E112993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93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merging strategy and handling boundary radius costs.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BCE26-781E-4F60-95CC-FFCC5D3FD77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36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00FD8-94EF-147F-888E-8DF1A717C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75DEB5-AF7E-E5D6-B72F-CC985D5F7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5D0080-8F73-CB84-DEB5-65064A81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36352D-59F7-9E39-5E3B-CD7E8D81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7DF974-6038-9ED4-2DBD-EA9BC0C4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76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ED417-47DA-9A89-1754-7ED3F066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391FA38-5395-7791-1A21-17D9D9EF5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865059-09BC-EA59-4258-2368F445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CEFB75-B827-8802-742B-79423314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61BE1-B5C3-43A6-6464-4ACF5053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85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4B58150-7500-24AE-0B64-9BD78C795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F16C8D3-3D58-9930-4954-0D6BA2BF8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487C3-E93F-2963-AB4B-9E2012B5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A88829-946A-3F38-4712-924B4AFC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4CAC7-0E14-C770-6FAC-EF5E2CA0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5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D46E-F828-1F6C-A9BB-CF1A966A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82078F-CEF5-48CB-C4E1-EE96B715C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2C4283-B5A2-6272-2A22-83DF62EEC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866B08-F9E9-AD6C-5A0E-33B026E4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E6B82-4C6C-0F94-8122-2931E9A1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77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2DB09-7866-D11D-0324-59C73AB6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3887EF-A962-E84D-C8E7-9B9539003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3CA781-7E54-C619-6C83-87D987C7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31C7CB-0B67-2818-1A40-1618C28D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0AC84B-883B-54F5-E7AC-A0A57CB6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10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46EB4-16A5-E585-99D1-419C9E0D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67E5D6-7509-6636-8F7D-223F40E1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64848-038C-D106-AE5B-3121EE17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C8932C-EFF9-EA4A-FD8A-86AB9BD3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D2D7F0-9A33-19E2-7882-4A26A583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000D2-B865-B26E-6A79-559B7D7B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AB517A-FDEB-F7B3-12E3-9B5C10C85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1786B7-E7C7-B914-7868-60552A2BD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02522D-2F13-BE89-0349-3D5AA9EA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528ECC-6BEA-70FF-8B87-60F0F135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DD46E1-0F8D-B440-BD24-27E4BB8B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19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923B6-B81E-050C-401E-52B2EBD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5D527B-BC43-46CC-FB2F-77EBA1FAC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04EB98-FC2F-7877-BF47-8F46ACCE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034034-F9E2-9550-4DAE-75EAEBDD6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FEB3EA-462C-0CC2-7A6F-CAF2D8AD4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F2495D-A886-4208-38EE-BD0BDBB4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FD842E-F85A-D689-D3A0-C92BA516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BD7D23-8772-12E3-BB0C-E4D9FE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47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6EE39-C7EF-0C48-320A-C41B88F2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3082A-CB00-197B-4523-C4013711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07136B-60BB-B520-809D-699848FA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10BE7D-FFE3-E8F5-7129-B160E6B4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89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7DCD4C-6F3B-F8B9-0710-414650CB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D9700E-9B4C-F38A-A9FE-A4E21338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B20A6-3F00-38B9-B368-B9EF1BEE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02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BCE63-84D4-E36F-0FA0-DEF375B1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8754E7-1800-6F64-90E6-46328D4F1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C798EC-6F09-8459-25E7-3809AD388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312E5A-9BFC-DF3C-9D78-C21D4E76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A97D70-D63C-5487-1353-4B3A3A09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4E5BDD-94F6-99E8-8827-135B7E3A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95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22D2F-CCF8-D518-DA96-A455981F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6B2CC2-A17C-637E-C7F0-5B4481CA4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F1D10F-FC7B-0F4A-9A7A-87CC90126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C58E3D-5983-DDA4-D908-5878F98C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78B604-265C-2BC7-6B03-C8178559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F8AD88-C838-F650-BA1D-5A535462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57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FC2A21-278C-6C70-9A57-1D43417D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0DBAFB-3545-F89E-EC6A-B0078FD9A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BD4F40-0880-6179-298C-CF9F86B15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978C2-B1BE-4604-973F-F290691CE0F3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49C833-6A6D-17DD-7B89-C3D974778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BA316E-B1FA-D0B9-D155-E9161415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4473BD-ED68-4275-B014-2329F13385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9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17/06/relationships/model3d" Target="../media/model3d1.glb"/><Relationship Id="rId5" Type="http://schemas.openxmlformats.org/officeDocument/2006/relationships/image" Target="../media/image24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ktes Kreismuster">
            <a:extLst>
              <a:ext uri="{FF2B5EF4-FFF2-40B4-BE49-F238E27FC236}">
                <a16:creationId xmlns:a16="http://schemas.microsoft.com/office/drawing/2014/main" id="{520B25A4-0172-7EE6-E766-79052FECDC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1" r="11122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B6190B-54DD-81B9-D858-2E3FAFCC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600" dirty="0">
                <a:solidFill>
                  <a:srgbClr val="FFC000"/>
                </a:solidFill>
              </a:rPr>
              <a:t>Metric Clustering </a:t>
            </a:r>
            <a:r>
              <a:rPr lang="en-US" sz="6600" dirty="0">
                <a:solidFill>
                  <a:schemeClr val="bg1"/>
                </a:solidFill>
              </a:rPr>
              <a:t>to Minimize the Sum of Radii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562E0331-9AE0-9FED-0F8E-D59B6BAAF91F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By Huzaifa Ahmad Awan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DFD7F9-0000-1C4F-58C6-EF9A8732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BAD922B-B11C-6BFA-B62E-BFCA937CC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F46742-E22F-370B-CD49-B841C54DF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7B54C-FBBA-285A-8329-E2D989C52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739251-5618-3AB1-F31D-FCA90C4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7D302B-6CE5-61BD-961F-27A3280DF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7DAB4C-4AC6-C1C6-5D3D-92E1E202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Brute Force Algorithm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229A771-17A4-2E26-74B6-48780FC81C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8533" y="1885278"/>
                <a:ext cx="8230536" cy="4972722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de-DE" altLang="de-DE" sz="1800" dirty="0" err="1">
                    <a:latin typeface="Arial" panose="020B0604020202020204" pitchFamily="34" charset="0"/>
                  </a:rPr>
                  <a:t>Enumerate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every</a:t>
                </a:r>
                <a:r>
                  <a:rPr lang="de-DE" altLang="de-DE" sz="1800" b="1" dirty="0">
                    <a:latin typeface="Arial" panose="020B0604020202020204" pitchFamily="34" charset="0"/>
                  </a:rPr>
                  <a:t> possible ball</a:t>
                </a: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𝑐𝑒𝑛𝑡𝑒𝑟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𝑤𝑖𝑡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𝑐𝑒𝑛𝑡𝑒𝑟𝑠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𝑝𝑜𝑠𝑠𝑖𝑏𝑙𝑒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𝑟𝑎𝑑𝑖𝑖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altLang="de-DE" sz="1800" b="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de-DE" altLang="de-DE" sz="1800" dirty="0" err="1">
                    <a:latin typeface="Arial" panose="020B0604020202020204" pitchFamily="34" charset="0"/>
                  </a:rPr>
                  <a:t>Enumerate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every</a:t>
                </a:r>
                <a:r>
                  <a:rPr lang="de-DE" altLang="de-DE" sz="1800" b="1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subset</a:t>
                </a:r>
                <a:r>
                  <a:rPr lang="de-DE" altLang="de-DE" sz="1800" b="1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of</a:t>
                </a:r>
                <a:r>
                  <a:rPr lang="de-DE" altLang="de-DE" sz="1800" b="1" dirty="0">
                    <a:latin typeface="Arial" panose="020B0604020202020204" pitchFamily="34" charset="0"/>
                  </a:rPr>
                  <a:t> at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most</a:t>
                </a:r>
                <a:r>
                  <a:rPr lang="de-DE" altLang="de-DE" sz="1800" b="1" dirty="0">
                    <a:latin typeface="Arial" panose="020B0604020202020204" pitchFamily="34" charset="0"/>
                  </a:rPr>
                  <a:t> k </a:t>
                </a:r>
                <a:r>
                  <a:rPr lang="de-DE" altLang="de-DE" sz="1800" b="1" dirty="0" err="1">
                    <a:latin typeface="Arial" panose="020B0604020202020204" pitchFamily="34" charset="0"/>
                  </a:rPr>
                  <a:t>balls</a:t>
                </a: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b="0" dirty="0"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b="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de-DE" altLang="de-DE" sz="1800" dirty="0">
                    <a:latin typeface="Arial" panose="020B0604020202020204" pitchFamily="34" charset="0"/>
                  </a:rPr>
                  <a:t>Check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which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subsets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fully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cover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P</a:t>
                </a: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each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ball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check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which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points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it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covers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de-DE" altLang="de-DE" sz="1800" dirty="0" err="1">
                    <a:latin typeface="Arial" panose="020B0604020202020204" pitchFamily="34" charset="0"/>
                  </a:rPr>
                  <a:t>Compute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their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cost</a:t>
                </a: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de-DE" altLang="de-DE" sz="1800" dirty="0">
                    <a:latin typeface="Arial" panose="020B0604020202020204" pitchFamily="34" charset="0"/>
                  </a:rPr>
                  <a:t>Return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the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subset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with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minimum</a:t>
                </a:r>
                <a:r>
                  <a:rPr lang="de-DE" altLang="de-DE" sz="1800" dirty="0">
                    <a:latin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latin typeface="Arial" panose="020B0604020202020204" pitchFamily="34" charset="0"/>
                  </a:rPr>
                  <a:t>cost</a:t>
                </a:r>
                <a:endParaRPr lang="de-DE" altLang="de-DE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229A771-17A4-2E26-74B6-48780FC81C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8533" y="1885278"/>
                <a:ext cx="8230536" cy="4972722"/>
              </a:xfrm>
              <a:blipFill>
                <a:blip r:embed="rId3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2">
                <a:extLst>
                  <a:ext uri="{FF2B5EF4-FFF2-40B4-BE49-F238E27FC236}">
                    <a16:creationId xmlns:a16="http://schemas.microsoft.com/office/drawing/2014/main" id="{0DE0D46A-1651-8231-18A4-37EE4E567D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9069" y="2383018"/>
                <a:ext cx="3646988" cy="17686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altLang="de-DE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de-DE" altLang="de-DE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ctrlPr>
                            <a:rPr lang="de-DE" altLang="de-D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𝑘𝑛</m:t>
                          </m:r>
                        </m:e>
                      </m:d>
                    </m:oMath>
                  </m:oMathPara>
                </a14:m>
                <a:endParaRPr lang="de-DE" altLang="de-DE" sz="1800" b="0" i="1" dirty="0">
                  <a:latin typeface="Cambria Math" panose="02040503050406030204" pitchFamily="18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de-DE" altLang="de-DE" sz="1800" b="0" dirty="0"/>
                  <a:t>                  </a:t>
                </a:r>
                <a14:m>
                  <m:oMath xmlns:m="http://schemas.openxmlformats.org/officeDocument/2006/math">
                    <m:r>
                      <a:rPr lang="de-DE" alt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altLang="de-DE" sz="1800" i="1">
                        <a:latin typeface="Cambria Math" panose="02040503050406030204" pitchFamily="18" charset="0"/>
                      </a:rPr>
                      <m:t>O</m:t>
                    </m:r>
                    <m:r>
                      <a:rPr lang="de-DE" altLang="de-DE" sz="18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altLang="de-D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altLang="de-DE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altLang="de-DE" sz="1800" i="1">
                        <a:latin typeface="Cambria Math" panose="02040503050406030204" pitchFamily="18" charset="0"/>
                      </a:rPr>
                      <m:t>)+</m:t>
                    </m:r>
                    <m:r>
                      <a:rPr lang="de-DE" altLang="de-DE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altLang="de-DE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altLang="de-DE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altLang="de-DE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altLang="de-DE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altLang="de-DE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de-DE" altLang="de-DE" sz="1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altLang="de-DE" sz="1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alt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800" b="0" i="1" smtClean="0">
                            <a:latin typeface="Cambria Math" panose="02040503050406030204" pitchFamily="18" charset="0"/>
                          </a:rPr>
                          <m:t>𝑘𝑛</m:t>
                        </m:r>
                      </m:e>
                    </m:d>
                  </m:oMath>
                </a14:m>
                <a:endParaRPr lang="de-DE" altLang="de-DE" sz="1800" b="0" i="1" dirty="0">
                  <a:latin typeface="Cambria Math" panose="02040503050406030204" pitchFamily="18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b="0" i="1" dirty="0">
                  <a:latin typeface="Cambria Math" panose="02040503050406030204" pitchFamily="18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</m:sSup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altLang="de-DE" sz="1800" b="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platzhalter 2">
                <a:extLst>
                  <a:ext uri="{FF2B5EF4-FFF2-40B4-BE49-F238E27FC236}">
                    <a16:creationId xmlns:a16="http://schemas.microsoft.com/office/drawing/2014/main" id="{0DE0D46A-1651-8231-18A4-37EE4E567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069" y="2383018"/>
                <a:ext cx="3646988" cy="17686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2">
                <a:extLst>
                  <a:ext uri="{FF2B5EF4-FFF2-40B4-BE49-F238E27FC236}">
                    <a16:creationId xmlns:a16="http://schemas.microsoft.com/office/drawing/2014/main" id="{95EBB24D-0E3F-793F-C843-D6343F95C2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9068" y="4281567"/>
                <a:ext cx="3724400" cy="2706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de-DE" altLang="de-DE" sz="1800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n=20 and k=5</a:t>
                </a: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altLang="de-DE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altLang="de-D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altLang="de-DE" sz="18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altLang="de-DE" sz="18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de-DE" alt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altLang="de-D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altLang="de-DE" sz="1800" b="0" i="1" smtClean="0">
                                  <a:latin typeface="Cambria Math" panose="02040503050406030204" pitchFamily="18" charset="0"/>
                                </a:rPr>
                                <m:t>400</m:t>
                              </m:r>
                            </m:num>
                            <m:den>
                              <m:r>
                                <a:rPr lang="de-DE" altLang="de-DE" sz="18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de-DE" altLang="de-DE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alt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de-DE" altLang="de-DE" sz="1800" b="0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80</m:t>
                      </m:r>
                      <m: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alt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billion</m:t>
                      </m:r>
                      <m:r>
                        <m:rPr>
                          <m:nor/>
                        </m:rPr>
                        <a:rPr lang="de-DE" altLang="de-DE" sz="1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800">
                          <a:solidFill>
                            <a:srgbClr val="FF0000"/>
                          </a:solidFill>
                        </a:rPr>
                        <m:t>candidates</m:t>
                      </m:r>
                    </m:oMath>
                  </m:oMathPara>
                </a14:m>
                <a:endParaRPr lang="de-DE" altLang="de-DE" sz="1800" dirty="0">
                  <a:latin typeface="Arial" panose="020B0604020202020204" pitchFamily="34" charset="0"/>
                </a:endParaRPr>
              </a:p>
              <a:p>
                <a:pPr mar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de-DE" altLang="de-DE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platzhalter 2">
                <a:extLst>
                  <a:ext uri="{FF2B5EF4-FFF2-40B4-BE49-F238E27FC236}">
                    <a16:creationId xmlns:a16="http://schemas.microsoft.com/office/drawing/2014/main" id="{95EBB24D-0E3F-793F-C843-D6343F95C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068" y="4281567"/>
                <a:ext cx="3724400" cy="2706328"/>
              </a:xfrm>
              <a:prstGeom prst="rect">
                <a:avLst/>
              </a:prstGeom>
              <a:blipFill>
                <a:blip r:embed="rId5"/>
                <a:stretch>
                  <a:fillRect l="-14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9DAF3D2-AAB7-335F-6746-BD0D222AA829}"/>
              </a:ext>
            </a:extLst>
          </p:cNvPr>
          <p:cNvCxnSpPr/>
          <p:nvPr/>
        </p:nvCxnSpPr>
        <p:spPr>
          <a:xfrm>
            <a:off x="8338794" y="1885278"/>
            <a:ext cx="0" cy="48751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 descr="Feuerwerk 1">
                <a:extLst>
                  <a:ext uri="{FF2B5EF4-FFF2-40B4-BE49-F238E27FC236}">
                    <a16:creationId xmlns:a16="http://schemas.microsoft.com/office/drawing/2014/main" id="{E03174F5-861B-9E62-FC3B-B916BAB77B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9020309"/>
                  </p:ext>
                </p:extLst>
              </p:nvPr>
            </p:nvGraphicFramePr>
            <p:xfrm>
              <a:off x="2751182" y="1755383"/>
              <a:ext cx="4119510" cy="319125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119510" cy="3191255"/>
                    </a:xfrm>
                    <a:prstGeom prst="rect">
                      <a:avLst/>
                    </a:prstGeom>
                  </am3d:spPr>
                  <am3d:camera>
                    <am3d:pos x="0" y="0" z="607015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956" d="1000000"/>
                    <am3d:preTrans dx="-705920" dy="-14201163" dz="550"/>
                    <am3d:scale>
                      <am3d:sx n="1000000" d="1000000"/>
                      <am3d:sy n="1000000" d="1000000"/>
                      <am3d:sz n="1000000" d="1000000"/>
                    </am3d:scale>
                    <am3d:rot ax="440254" ay="-33591" az="-432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531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 descr="Feuerwerk 1">
                <a:extLst>
                  <a:ext uri="{FF2B5EF4-FFF2-40B4-BE49-F238E27FC236}">
                    <a16:creationId xmlns:a16="http://schemas.microsoft.com/office/drawing/2014/main" id="{E03174F5-861B-9E62-FC3B-B916BAB77B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1182" y="1755383"/>
                <a:ext cx="4119510" cy="3191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374E99F-4C11-56E8-63B8-DEABD7FC7CAA}"/>
                  </a:ext>
                </a:extLst>
              </p:cNvPr>
              <p:cNvSpPr txBox="1"/>
              <p:nvPr/>
            </p:nvSpPr>
            <p:spPr>
              <a:xfrm>
                <a:off x="3510773" y="3438364"/>
                <a:ext cx="2362066" cy="884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de-DE" altLang="de-DE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de-DE" altLang="de-DE" sz="18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  <m:e>
                          <m:d>
                            <m:dPr>
                              <m:ctrlPr>
                                <a:rPr lang="de-DE" altLang="de-DE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alt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de-DE" altLang="de-DE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altLang="de-DE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374E99F-4C11-56E8-63B8-DEABD7FC7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73" y="3438364"/>
                <a:ext cx="2362066" cy="8844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9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B86737-B094-053E-5A96-1E6A9634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05" y="1895337"/>
            <a:ext cx="863384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 Randomized Quasi-Polynomial Exact Algorithm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28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4245DC-DF14-3761-8C93-1CDDCDCC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 Level Idea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9BECF1-79FD-CFA2-6844-663CAB27C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b="1" dirty="0"/>
              <a:t>Randomly partition the point set P</a:t>
            </a:r>
            <a:r>
              <a:rPr lang="en-US" sz="2000" dirty="0"/>
              <a:t> </a:t>
            </a:r>
            <a:r>
              <a:rPr lang="en-US" sz="2000" dirty="0" err="1"/>
              <a:t>s.t.</a:t>
            </a:r>
            <a:r>
              <a:rPr lang="en-US" sz="2000" dirty="0"/>
              <a:t> </a:t>
            </a:r>
            <a:r>
              <a:rPr lang="en-US" sz="2000" i="1" dirty="0"/>
              <a:t>most balls in the optimal solution are not cut.</a:t>
            </a:r>
          </a:p>
          <a:p>
            <a:pPr marL="0"/>
            <a:endParaRPr lang="en-US" sz="2000" i="1" dirty="0"/>
          </a:p>
          <a:p>
            <a:pPr marL="0"/>
            <a:r>
              <a:rPr lang="en-US" sz="2000" dirty="0"/>
              <a:t> When balls aren't cut, the problem separates cleanly into independent subproblems.</a:t>
            </a:r>
          </a:p>
          <a:p>
            <a:pPr marL="0"/>
            <a:endParaRPr lang="en-US" sz="2000" dirty="0"/>
          </a:p>
          <a:p>
            <a:r>
              <a:rPr lang="en-US" sz="2000" dirty="0"/>
              <a:t>After that guess the small number of balls that </a:t>
            </a:r>
            <a:r>
              <a:rPr lang="en-US" sz="2000" i="1" dirty="0"/>
              <a:t>are</a:t>
            </a:r>
            <a:r>
              <a:rPr lang="en-US" sz="2000" dirty="0"/>
              <a:t> cut (because these must be added explicitly) and</a:t>
            </a:r>
          </a:p>
          <a:p>
            <a:endParaRPr lang="en-US" sz="2000" dirty="0"/>
          </a:p>
          <a:p>
            <a:r>
              <a:rPr lang="en-US" sz="2000" dirty="0"/>
              <a:t>recursively computes optimal covers for each non-cut region.</a:t>
            </a:r>
          </a:p>
        </p:txBody>
      </p:sp>
    </p:spTree>
    <p:extLst>
      <p:ext uri="{BB962C8B-B14F-4D97-AF65-F5344CB8AC3E}">
        <p14:creationId xmlns:p14="http://schemas.microsoft.com/office/powerpoint/2010/main" val="79368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CA528A-10A4-1FB5-0B51-94ECC2C1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1: Construct random partition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4F58E2-DDC0-8292-F62C-83F91FE6A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4149" y="932688"/>
            <a:ext cx="5936216" cy="23372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We probabilistically partition the metric into sets with at most half the original diameter</a:t>
            </a:r>
          </a:p>
          <a:p>
            <a:r>
              <a:rPr lang="en-US" sz="2000" dirty="0"/>
              <a:t>then with high probability only O(log n) balls in the optimal k-cover of P are “cut” by the partition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860A53-711C-A64D-2466-4090ABCE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27" y="2932504"/>
            <a:ext cx="7925027" cy="21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0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F3D71D-2150-7367-2938-EF6647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Lemma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AE686B2-54C1-1481-0558-48C0FDE0BD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503158" y="649480"/>
                <a:ext cx="4862447" cy="5546047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sz="2000" b="1" dirty="0"/>
                  <a:t>Lemma 1. </a:t>
                </a:r>
                <a:r>
                  <a:rPr lang="en-US" sz="2000" dirty="0"/>
                  <a:t>Let B ⊆ P be some ball of radius r. The probability that B is cut by the partition of Q output by Partition(Q) is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diam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O(log |Q|).</a:t>
                </a:r>
              </a:p>
              <a:p>
                <a:endParaRPr lang="en-US" sz="2000" b="1" i="1" dirty="0"/>
              </a:p>
              <a:p>
                <a:pPr marL="0" indent="0">
                  <a:buNone/>
                </a:pPr>
                <a:r>
                  <a:rPr lang="en-US" sz="2000" b="1" i="1" dirty="0"/>
                  <a:t>“The larger the ball compared to the whole set, the more likely it is cut.</a:t>
                </a:r>
                <a:br>
                  <a:rPr lang="en-US" sz="2000" b="1" i="1" dirty="0"/>
                </a:br>
                <a:r>
                  <a:rPr lang="en-US" sz="2000" b="1" i="1" dirty="0"/>
                  <a:t>The smaller the ball, the less likely it’s cut”</a:t>
                </a: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AE686B2-54C1-1481-0558-48C0FDE0B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503158" y="649480"/>
                <a:ext cx="4862447" cy="5546047"/>
              </a:xfrm>
              <a:blipFill>
                <a:blip r:embed="rId3"/>
                <a:stretch>
                  <a:fillRect l="-13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21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02695B40-50A8-4B91-7936-05327CB77A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55548" y="2217343"/>
                <a:ext cx="9880893" cy="3959619"/>
              </a:xfrm>
            </p:spPr>
            <p:txBody>
              <a:bodyPr vert="horz" lIns="91440" tIns="45720" rIns="91440" bIns="45720" rtlCol="0"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What does “cut” mean?</a:t>
                </a:r>
              </a:p>
              <a:p>
                <a:endParaRPr lang="en-US" sz="2400" b="1" dirty="0"/>
              </a:p>
              <a:p>
                <a:r>
                  <a:rPr lang="de-DE" sz="2400" dirty="0"/>
                  <a:t>When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Partition </a:t>
                </a:r>
                <a:r>
                  <a:rPr lang="de-DE" sz="2400" dirty="0" err="1"/>
                  <a:t>algorithm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creates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sets</a:t>
                </a: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EG" sz="24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EG" sz="240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ar-EG" sz="240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ar-EG" sz="2400" dirty="0"/>
              </a:p>
              <a:p>
                <a:pPr marL="0" indent="0">
                  <a:buNone/>
                </a:pPr>
                <a:r>
                  <a:rPr lang="en-US" sz="2400" dirty="0"/>
                  <a:t>    Ball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is </a:t>
                </a:r>
                <a:r>
                  <a:rPr lang="en-US" sz="2400" i="1" dirty="0"/>
                  <a:t>cut</a:t>
                </a:r>
                <a:r>
                  <a:rPr lang="en-US" sz="2400" dirty="0"/>
                  <a:t> if points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400" dirty="0"/>
                  <a:t>end up in </a:t>
                </a:r>
                <a:r>
                  <a:rPr lang="en-US" sz="2400" b="1" dirty="0"/>
                  <a:t>different</a:t>
                </a:r>
                <a:r>
                  <a:rPr lang="en-US" sz="2400" dirty="0"/>
                  <a:t> subclusters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de-DE" sz="2400" b="1" dirty="0" err="1"/>
                  <a:t>Example</a:t>
                </a:r>
                <a:r>
                  <a:rPr lang="de-DE" sz="2400" b="1" dirty="0"/>
                  <a:t>:</a:t>
                </a:r>
                <a:r>
                  <a:rPr lang="de-DE" sz="2400" dirty="0"/>
                  <a:t> </a:t>
                </a:r>
              </a:p>
              <a:p>
                <a:pPr marL="0" indent="0">
                  <a:buNone/>
                </a:pPr>
                <a:r>
                  <a:rPr lang="de-DE" sz="2400" dirty="0"/>
                  <a:t>       A ball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err="1"/>
                  <a:t>from</a:t>
                </a:r>
                <a:r>
                  <a:rPr lang="de-DE" sz="2400" dirty="0"/>
                  <a:t> OPT </a:t>
                </a:r>
                <a:r>
                  <a:rPr lang="de-DE" sz="2400" dirty="0" err="1"/>
                  <a:t>contains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points</a:t>
                </a:r>
                <a:r>
                  <a:rPr lang="de-DE" sz="2400" dirty="0"/>
                  <a:t> in </a:t>
                </a:r>
                <a:r>
                  <a:rPr lang="de-DE" sz="2400" dirty="0" err="1"/>
                  <a:t>two</a:t>
                </a:r>
                <a:r>
                  <a:rPr lang="de-DE" sz="2400" dirty="0"/>
                  <a:t> different </a:t>
                </a:r>
                <a:r>
                  <a:rPr lang="de-DE" sz="2400" dirty="0" err="1"/>
                  <a:t>parts</a:t>
                </a:r>
                <a:r>
                  <a:rPr lang="de-DE" sz="2400" dirty="0"/>
                  <a:t>,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example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some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points</a:t>
                </a:r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ar-EG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ar-EG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and </a:t>
                </a:r>
                <a:r>
                  <a:rPr lang="de-DE" sz="2400" dirty="0" err="1"/>
                  <a:t>some</a:t>
                </a:r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EG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sz="240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000" i="1" dirty="0"/>
                  <a:t>This is bad for the algorithm, because we want most optimal balls to fall inside one partition to recurse independently.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02695B40-50A8-4B91-7936-05327CB77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55548" y="2217343"/>
                <a:ext cx="9880893" cy="3959619"/>
              </a:xfrm>
              <a:blipFill>
                <a:blip r:embed="rId2"/>
                <a:stretch>
                  <a:fillRect l="-1173" t="-4006" r="-1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368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70E9F-BD6A-FC2B-F128-5A3447F94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677" y="257875"/>
            <a:ext cx="1143000" cy="4174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chemeClr val="tx2"/>
                </a:solidFill>
              </a:rPr>
              <a:t>proof.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B1B32F5-DA00-4E2D-7626-AA88D8A0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54" y="1798381"/>
            <a:ext cx="5076535" cy="856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C48340-F699-603E-D3F5-09E33AAD6290}"/>
                  </a:ext>
                </a:extLst>
              </p:cNvPr>
              <p:cNvSpPr txBox="1"/>
              <p:nvPr/>
            </p:nvSpPr>
            <p:spPr>
              <a:xfrm>
                <a:off x="227150" y="2574149"/>
                <a:ext cx="6097656" cy="1023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de-DE" sz="2000" b="1" dirty="0"/>
                  <a:t> </a:t>
                </a:r>
                <a:r>
                  <a:rPr lang="de-DE" sz="2000" b="1" dirty="0" err="1"/>
                  <a:t>cuts</a:t>
                </a:r>
                <a:r>
                  <a:rPr lang="de-DE" sz="2000" b="1" dirty="0"/>
                  <a:t> B </a:t>
                </a:r>
                <a:r>
                  <a:rPr lang="de-DE" sz="2000" b="1" dirty="0" err="1"/>
                  <a:t>iff</a:t>
                </a:r>
                <a:r>
                  <a:rPr lang="de-DE" sz="2000" b="1" dirty="0"/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de-DE" b="1" dirty="0"/>
                  <a:t>E1</a:t>
                </a:r>
                <a:r>
                  <a:rPr lang="de-DE" dirty="0"/>
                  <a:t>:  </a:t>
                </a:r>
                <a:r>
                  <a:rPr lang="en-US" dirty="0"/>
                  <a:t>β lands in the interval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/>
                  <a:t>E2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appears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. . .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ordering π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C48340-F699-603E-D3F5-09E33AAD6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0" y="2574149"/>
                <a:ext cx="6097656" cy="1023422"/>
              </a:xfrm>
              <a:prstGeom prst="rect">
                <a:avLst/>
              </a:prstGeom>
              <a:blipFill>
                <a:blip r:embed="rId3"/>
                <a:stretch>
                  <a:fillRect l="-899" t="-1786"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3DF048F-A372-DC05-850B-E6E9626FECCC}"/>
                  </a:ext>
                </a:extLst>
              </p:cNvPr>
              <p:cNvSpPr txBox="1"/>
              <p:nvPr/>
            </p:nvSpPr>
            <p:spPr>
              <a:xfrm>
                <a:off x="3346101" y="133433"/>
                <a:ext cx="9003436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) denote the distance to the closest (resp. furthest) point in B</a:t>
                </a:r>
                <a:endParaRPr lang="de-DE" dirty="0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3DF048F-A372-DC05-850B-E6E9626FE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101" y="133433"/>
                <a:ext cx="9003436" cy="391646"/>
              </a:xfrm>
              <a:prstGeom prst="rect">
                <a:avLst/>
              </a:prstGeom>
              <a:blipFill>
                <a:blip r:embed="rId4"/>
                <a:stretch>
                  <a:fillRect l="-609" t="-6250" b="-218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feld 30">
            <a:extLst>
              <a:ext uri="{FF2B5EF4-FFF2-40B4-BE49-F238E27FC236}">
                <a16:creationId xmlns:a16="http://schemas.microsoft.com/office/drawing/2014/main" id="{65BCBF41-672F-517A-45E0-4D8D20A028FD}"/>
              </a:ext>
            </a:extLst>
          </p:cNvPr>
          <p:cNvSpPr txBox="1"/>
          <p:nvPr/>
        </p:nvSpPr>
        <p:spPr>
          <a:xfrm>
            <a:off x="3346101" y="653494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By the triangle inequality: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A1393B36-FC26-94BF-085A-EAA146E3532B}"/>
                  </a:ext>
                </a:extLst>
              </p:cNvPr>
              <p:cNvSpPr txBox="1"/>
              <p:nvPr/>
            </p:nvSpPr>
            <p:spPr>
              <a:xfrm>
                <a:off x="6095847" y="683811"/>
                <a:ext cx="1325748" cy="576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A1393B36-FC26-94BF-085A-EAA146E35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847" y="683811"/>
                <a:ext cx="1325748" cy="576312"/>
              </a:xfrm>
              <a:prstGeom prst="rect">
                <a:avLst/>
              </a:prstGeom>
              <a:blipFill>
                <a:blip r:embed="rId5"/>
                <a:stretch>
                  <a:fillRect l="-1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feld 33">
            <a:extLst>
              <a:ext uri="{FF2B5EF4-FFF2-40B4-BE49-F238E27FC236}">
                <a16:creationId xmlns:a16="http://schemas.microsoft.com/office/drawing/2014/main" id="{A052507C-3AE1-4FF7-D226-40F7B8B247F6}"/>
              </a:ext>
            </a:extLst>
          </p:cNvPr>
          <p:cNvSpPr txBox="1"/>
          <p:nvPr/>
        </p:nvSpPr>
        <p:spPr>
          <a:xfrm>
            <a:off x="2937431" y="1300634"/>
            <a:ext cx="8641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say that </a:t>
            </a:r>
            <a:r>
              <a:rPr lang="en-US" b="1" dirty="0"/>
              <a:t>π(</a:t>
            </a:r>
            <a:r>
              <a:rPr lang="en-US" b="1" dirty="0" err="1"/>
              <a:t>i</a:t>
            </a:r>
            <a:r>
              <a:rPr lang="en-US" b="1" dirty="0"/>
              <a:t>) cuts B </a:t>
            </a:r>
            <a:r>
              <a:rPr lang="en-US" dirty="0"/>
              <a:t>if π(</a:t>
            </a:r>
            <a:r>
              <a:rPr lang="en-US" dirty="0" err="1"/>
              <a:t>i</a:t>
            </a:r>
            <a:r>
              <a:rPr lang="en-US" dirty="0"/>
              <a:t>) settles B and at least one point in B is not assigned to Qi .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C4DDB83-0705-E3F2-8D54-7CFB211434D3}"/>
                  </a:ext>
                </a:extLst>
              </p:cNvPr>
              <p:cNvSpPr txBox="1"/>
              <p:nvPr/>
            </p:nvSpPr>
            <p:spPr>
              <a:xfrm>
                <a:off x="227150" y="3597571"/>
                <a:ext cx="10473142" cy="1833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𝑐𝑢𝑡𝑠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≤ 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)/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m:rPr>
                              <m:sty m:val="p"/>
                            </m:rPr>
                            <a:rPr lang="de-DE" sz="2000" i="1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i="1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0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0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i="1">
                              <a:latin typeface="Cambria Math" panose="02040503050406030204" pitchFamily="18" charset="0"/>
                            </a:rPr>
                            <m:t>j</m:t>
                          </m:r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2000" b="0" dirty="0"/>
              </a:p>
              <a:p>
                <a:endParaRPr lang="de-DE" b="0" dirty="0"/>
              </a:p>
              <a:p>
                <a:endParaRPr lang="de-DE" b="0" dirty="0"/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C4DDB83-0705-E3F2-8D54-7CFB21143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0" y="3597571"/>
                <a:ext cx="10473142" cy="18331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4A19E6DF-8A3E-BE32-6D1F-ECEF7399DF32}"/>
                  </a:ext>
                </a:extLst>
              </p:cNvPr>
              <p:cNvSpPr txBox="1"/>
              <p:nvPr/>
            </p:nvSpPr>
            <p:spPr>
              <a:xfrm>
                <a:off x="-283504" y="5167217"/>
                <a:ext cx="9997863" cy="1191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diam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800" i="1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den>
                          </m:f>
                        </m:e>
                      </m:nary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|)</m:t>
                      </m:r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4A19E6DF-8A3E-BE32-6D1F-ECEF7399D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3504" y="5167217"/>
                <a:ext cx="9997863" cy="1191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84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F4682-5B3C-56FE-10F5-F37C12F4D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669C0-92F1-5F19-353E-CB157D38B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5B92FB-5351-40DF-FD95-7949723EB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E8FCA-07B0-CC54-091C-8ABAAE67C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E5345-09D1-4BF8-EE50-A22188437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48BDB7-A649-B3F3-28C4-C960E9636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E8E709-9332-1258-356B-F1BB6C766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749D04-131A-A412-3C32-219D259A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Lemma 2.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A2F461-5D30-3304-6C49-70EE7C71A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/>
              <a:t>Lemma 2. </a:t>
            </a:r>
            <a:r>
              <a:rPr lang="en-US" sz="2000" i="1" dirty="0"/>
              <a:t>The expected number of balls in S that are cut by Partition(Q) is O(log |Q|). Consequently, the probability is at least 1/2 that the number of balls in S that are cut by Partition(Q) is at most c log n, where c &gt; 0 is some constant. </a:t>
            </a:r>
          </a:p>
          <a:p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It means the random partition almost never destroys “too much” of the optimal solution.”</a:t>
            </a:r>
          </a:p>
        </p:txBody>
      </p:sp>
    </p:spTree>
    <p:extLst>
      <p:ext uri="{BB962C8B-B14F-4D97-AF65-F5344CB8AC3E}">
        <p14:creationId xmlns:p14="http://schemas.microsoft.com/office/powerpoint/2010/main" val="62302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1E8CAE-FCAE-A4E1-6D7C-E9A4042F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673" y="0"/>
            <a:ext cx="1928585" cy="7601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proof.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A582F47-0564-1E2E-77FB-961097715A6F}"/>
                  </a:ext>
                </a:extLst>
              </p:cNvPr>
              <p:cNvSpPr txBox="1"/>
              <p:nvPr/>
            </p:nvSpPr>
            <p:spPr>
              <a:xfrm>
                <a:off x="2295054" y="1322168"/>
                <a:ext cx="7844010" cy="17539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cut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balls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𝑃𝑟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𝑐𝑢𝑡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  <a:p>
                <a:pPr lvl="1">
                  <a:spcAft>
                    <a:spcPts val="600"/>
                  </a:spcAft>
                </a:pPr>
                <a:r>
                  <a:rPr lang="de-DE" dirty="0"/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A582F47-0564-1E2E-77FB-961097715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054" y="1322168"/>
                <a:ext cx="7844010" cy="1753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AB729B0-AD5D-5802-201C-DCA5F2D12E0A}"/>
                  </a:ext>
                </a:extLst>
              </p:cNvPr>
              <p:cNvSpPr txBox="1"/>
              <p:nvPr/>
            </p:nvSpPr>
            <p:spPr>
              <a:xfrm>
                <a:off x="4490273" y="2530847"/>
                <a:ext cx="3211147" cy="3806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radius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diam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radius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cost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diam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  <a:p>
                <a:pPr lvl="1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>
                          <a:latin typeface="Cambria Math" panose="02040503050406030204" pitchFamily="18" charset="0"/>
                        </a:rPr>
                        <m:t>≤ </m:t>
                      </m:r>
                      <m:r>
                        <m:rPr>
                          <m:sty m:val="p"/>
                        </m:rP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de-DE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|)</m:t>
                      </m:r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  <a:p>
                <a:pPr lvl="1">
                  <a:spcAft>
                    <a:spcPts val="600"/>
                  </a:spcAft>
                </a:pPr>
                <a:endParaRPr lang="de-DE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AB729B0-AD5D-5802-201C-DCA5F2D12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273" y="2530847"/>
                <a:ext cx="3211147" cy="3806748"/>
              </a:xfrm>
              <a:prstGeom prst="rect">
                <a:avLst/>
              </a:prstGeom>
              <a:blipFill>
                <a:blip r:embed="rId3"/>
                <a:stretch>
                  <a:fillRect r="-496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1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545017-2445-4AB3-95A6-48F17C802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3B5D580-007D-4215-A10B-C8CF12EE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28C19-035F-4E8E-BAFD-56EC684B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0D7C81-A1BE-4720-A66D-AEF9A11A5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BF18FEE-BE44-4F4A-AA4E-EC795CB0B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AB751AF0-906A-6E74-163C-A2AF680B39B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4091" y="171224"/>
                <a:ext cx="7906994" cy="647087"/>
              </a:xfrm>
            </p:spPr>
            <p:txBody>
              <a:bodyPr vert="horz" lIns="91440" tIns="45720" rIns="91440" bIns="45720" rtlCol="0" anchor="t"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With probability ≥ 50%, the random partition cuts </a:t>
                </a:r>
                <a:r>
                  <a:rPr lang="en-US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at most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balls. proof.</a:t>
                </a: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AB751AF0-906A-6E74-163C-A2AF680B39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4091" y="171224"/>
                <a:ext cx="7906994" cy="647087"/>
              </a:xfrm>
              <a:blipFill>
                <a:blip r:embed="rId2"/>
                <a:stretch>
                  <a:fillRect l="-1234" t="-20755" b="-188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6B7259D-F2AD-42FE-B984-6D1D7432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4" y="3658536"/>
            <a:ext cx="3655725" cy="2743201"/>
            <a:chOff x="-305" y="-1"/>
            <a:chExt cx="3832880" cy="287613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E5C38C6-2516-45D1-ADFC-3F59F8E3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C274C95-E7A7-401D-A8F5-FFF5EB929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1D598C3-55D0-44FB-8766-A89B34B31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EBC5C7-E54F-42F3-93F0-75AAC99FF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E4E79BC-9774-C9A4-6129-0929C685C9BC}"/>
                  </a:ext>
                </a:extLst>
              </p:cNvPr>
              <p:cNvSpPr txBox="1"/>
              <p:nvPr/>
            </p:nvSpPr>
            <p:spPr>
              <a:xfrm>
                <a:off x="232273" y="1115158"/>
                <a:ext cx="670927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#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cut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balls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in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] ≤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) ≤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de-DE" sz="28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E4E79BC-9774-C9A4-6129-0929C685C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3" y="1115158"/>
                <a:ext cx="670927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B62A2A3-E2F0-86F9-9697-436635E960D3}"/>
                  </a:ext>
                </a:extLst>
              </p:cNvPr>
              <p:cNvSpPr txBox="1"/>
              <p:nvPr/>
            </p:nvSpPr>
            <p:spPr>
              <a:xfrm>
                <a:off x="232273" y="1895067"/>
                <a:ext cx="11116021" cy="1712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800" b="0" dirty="0" err="1"/>
                  <a:t>Using</a:t>
                </a:r>
                <a:r>
                  <a:rPr lang="de-DE" sz="2800" b="0" dirty="0"/>
                  <a:t> </a:t>
                </a:r>
                <a:r>
                  <a:rPr lang="de-DE" sz="2800" b="0" dirty="0" err="1"/>
                  <a:t>Markov‘s</a:t>
                </a:r>
                <a:r>
                  <a:rPr lang="de-DE" sz="2800" b="0" dirty="0"/>
                  <a:t> </a:t>
                </a:r>
                <a:r>
                  <a:rPr lang="de-DE" sz="2800" b="0" dirty="0" err="1"/>
                  <a:t>inequality</a:t>
                </a:r>
                <a:r>
                  <a:rPr lang="de-DE" sz="2800" b="0" dirty="0"/>
                  <a:t>, </a:t>
                </a:r>
                <a:r>
                  <a:rPr lang="de-DE" sz="2800" b="0" dirty="0" err="1"/>
                  <a:t>which</a:t>
                </a:r>
                <a:r>
                  <a:rPr lang="de-DE" sz="2800" b="0" dirty="0"/>
                  <a:t> </a:t>
                </a:r>
                <a:r>
                  <a:rPr lang="de-DE" sz="2800" b="0" dirty="0" err="1"/>
                  <a:t>states</a:t>
                </a:r>
                <a:r>
                  <a:rPr lang="de-DE" sz="2800" b="0" dirty="0"/>
                  <a:t>: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de-DE" sz="2800" b="0" dirty="0"/>
              </a:p>
              <a:p>
                <a:pPr>
                  <a:spcAft>
                    <a:spcPts val="600"/>
                  </a:spcAft>
                </a:pPr>
                <a:r>
                  <a:rPr lang="de-DE" sz="2800" dirty="0"/>
                  <a:t>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#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cut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balls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in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≥ </m:t>
                    </m:r>
                    <m:r>
                      <m:rPr>
                        <m:sty m:val="p"/>
                      </m:rPr>
                      <a:rPr lang="de-DE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) ≤ </m:t>
                    </m:r>
                    <m:f>
                      <m:f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 b="0" i="1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cut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balls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1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de-DE" sz="28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B62A2A3-E2F0-86F9-9697-436635E96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3" y="1895067"/>
                <a:ext cx="11116021" cy="1712392"/>
              </a:xfrm>
              <a:prstGeom prst="rect">
                <a:avLst/>
              </a:prstGeom>
              <a:blipFill>
                <a:blip r:embed="rId4"/>
                <a:stretch>
                  <a:fillRect l="-1809" t="-64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504B5C7-9B25-629C-BE2A-D9452B837056}"/>
                  </a:ext>
                </a:extLst>
              </p:cNvPr>
              <p:cNvSpPr txBox="1"/>
              <p:nvPr/>
            </p:nvSpPr>
            <p:spPr>
              <a:xfrm>
                <a:off x="730208" y="5409961"/>
                <a:ext cx="12206691" cy="883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de-DE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#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cut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balls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de-DE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≤ 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 ≥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504B5C7-9B25-629C-BE2A-D9452B837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08" y="5409961"/>
                <a:ext cx="12206691" cy="8835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658EA62-1424-3861-DC57-1C21DAC1A7B9}"/>
                  </a:ext>
                </a:extLst>
              </p:cNvPr>
              <p:cNvSpPr txBox="1"/>
              <p:nvPr/>
            </p:nvSpPr>
            <p:spPr>
              <a:xfrm>
                <a:off x="2019128" y="3859197"/>
                <a:ext cx="10257765" cy="1155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800" b="0" dirty="0" err="1"/>
                  <a:t>Choose</a:t>
                </a:r>
                <a:r>
                  <a:rPr lang="de-DE" sz="2800" b="0" dirty="0"/>
                  <a:t>  t 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i="1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[#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cut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balls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in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 ] </m:t>
                    </m:r>
                  </m:oMath>
                </a14:m>
                <a:r>
                  <a:rPr lang="de-DE" sz="2800" b="0" dirty="0"/>
                  <a:t>: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sz="2800" dirty="0"/>
                  <a:t>  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cut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balls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sz="2400"/>
                              <m:t>#</m:t>
                            </m:r>
                            <m:r>
                              <m:rPr>
                                <m:nor/>
                              </m:rPr>
                              <a:rPr lang="de-DE" sz="2400"/>
                              <m:t>cut</m:t>
                            </m:r>
                            <m:r>
                              <m:rPr>
                                <m:nor/>
                              </m:rPr>
                              <a:rPr lang="de-DE" sz="2400" i="1"/>
                              <m:t> </m:t>
                            </m:r>
                            <m:r>
                              <m:rPr>
                                <m:nor/>
                              </m:rPr>
                              <a:rPr lang="de-DE" sz="2400"/>
                              <m:t>balls</m:t>
                            </m:r>
                            <m:r>
                              <m:rPr>
                                <m:nor/>
                              </m:rPr>
                              <a:rPr lang="de-DE" sz="2400" i="1"/>
                              <m:t> </m:t>
                            </m:r>
                            <m:r>
                              <m:rPr>
                                <m:nor/>
                              </m:rPr>
                              <a:rPr lang="de-DE" sz="2400"/>
                              <m:t>in</m:t>
                            </m:r>
                            <m:r>
                              <m:rPr>
                                <m:nor/>
                              </m:rPr>
                              <a:rPr lang="de-DE" sz="2400"/>
                              <m:t>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≤ 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1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cut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balls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cut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balls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658EA62-1424-3861-DC57-1C21DAC1A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128" y="3859197"/>
                <a:ext cx="10257765" cy="1155766"/>
              </a:xfrm>
              <a:prstGeom prst="rect">
                <a:avLst/>
              </a:prstGeom>
              <a:blipFill>
                <a:blip r:embed="rId6"/>
                <a:stretch>
                  <a:fillRect l="-1961" t="-94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32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23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1E2C6E-EC56-FC88-13F4-C49D1D97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280679"/>
            <a:ext cx="9833548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Introduction: Problem Overview</a:t>
            </a:r>
          </a:p>
        </p:txBody>
      </p:sp>
      <p:grpSp>
        <p:nvGrpSpPr>
          <p:cNvPr id="66" name="Group 27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7" name="Freeform: Shape 28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29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30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31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33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35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36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37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FC2CD33-A8FD-F17B-5B7D-424D2174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8309" y="2963168"/>
            <a:ext cx="5164033" cy="26939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Given n-point metric (</a:t>
            </a:r>
            <a:r>
              <a:rPr lang="en-US" dirty="0" err="1">
                <a:solidFill>
                  <a:schemeClr val="tx2"/>
                </a:solidFill>
              </a:rPr>
              <a:t>P,d</a:t>
            </a:r>
            <a:r>
              <a:rPr lang="en-US" dirty="0">
                <a:solidFill>
                  <a:schemeClr val="tx2"/>
                </a:solidFill>
              </a:rPr>
              <a:t>) and integer k&gt;0, goal is to cover P by at most k balls minimizing sum of radii.</a:t>
            </a:r>
          </a:p>
        </p:txBody>
      </p:sp>
    </p:spTree>
    <p:extLst>
      <p:ext uri="{BB962C8B-B14F-4D97-AF65-F5344CB8AC3E}">
        <p14:creationId xmlns:p14="http://schemas.microsoft.com/office/powerpoint/2010/main" val="7737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23E471-53AF-FC92-12F6-E6D13964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2: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i="1" dirty="0"/>
              <a:t>Guess</a:t>
            </a:r>
            <a:r>
              <a:rPr lang="en-US" sz="4000" dirty="0"/>
              <a:t> the part of OPT affected by the random partition.</a:t>
            </a:r>
            <a:br>
              <a:rPr lang="en-US" sz="4000" dirty="0"/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AE65F858-EC9E-2CB6-AAC0-CFA0EC33192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846319" y="431515"/>
                <a:ext cx="7345681" cy="6426485"/>
              </a:xfr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/>
              <a:p>
                <a:r>
                  <a:rPr lang="de-DE" dirty="0" err="1"/>
                  <a:t>Since</a:t>
                </a:r>
                <a:r>
                  <a:rPr lang="de-DE" dirty="0"/>
                  <a:t> </a:t>
                </a:r>
                <a:r>
                  <a:rPr lang="de-DE" dirty="0" err="1"/>
                  <a:t>we</a:t>
                </a:r>
                <a:r>
                  <a:rPr lang="de-DE" dirty="0"/>
                  <a:t> do not </a:t>
                </a:r>
                <a:r>
                  <a:rPr lang="de-DE" dirty="0" err="1"/>
                  <a:t>know</a:t>
                </a:r>
                <a:r>
                  <a:rPr lang="de-DE" dirty="0"/>
                  <a:t> </a:t>
                </a:r>
                <a:r>
                  <a:rPr lang="de-DE" b="1" dirty="0"/>
                  <a:t>OPT</a:t>
                </a:r>
                <a:r>
                  <a:rPr lang="de-DE" dirty="0"/>
                  <a:t>,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algorithm</a:t>
                </a:r>
                <a:r>
                  <a:rPr lang="de-DE" dirty="0"/>
                  <a:t> </a:t>
                </a:r>
                <a:r>
                  <a:rPr lang="de-DE" b="1" dirty="0" err="1"/>
                  <a:t>tries</a:t>
                </a:r>
                <a:r>
                  <a:rPr lang="de-DE" b="1" dirty="0"/>
                  <a:t> all possible </a:t>
                </a:r>
                <a:r>
                  <a:rPr lang="de-DE" b="1" dirty="0" err="1"/>
                  <a:t>choices</a:t>
                </a:r>
                <a:endParaRPr lang="de-DE" b="1" dirty="0"/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⊆</m:t>
                      </m:r>
                      <m:r>
                        <m:rPr>
                          <m:nor/>
                        </m:rPr>
                        <a:rPr lang="de-DE" i="1"/>
                        <m:t>all</m:t>
                      </m:r>
                      <m:r>
                        <m:rPr>
                          <m:nor/>
                        </m:rPr>
                        <a:rPr lang="de-DE" i="1"/>
                        <m:t> </m:t>
                      </m:r>
                      <m:r>
                        <m:rPr>
                          <m:nor/>
                        </m:rPr>
                        <a:rPr lang="de-DE" i="1"/>
                        <m:t>balls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, ∣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ar-EG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b="0" dirty="0"/>
              </a:p>
              <a:p>
                <a:pPr marL="0" indent="0">
                  <a:buNone/>
                </a:pPr>
                <a:endParaRPr lang="de-DE" b="0" dirty="0"/>
              </a:p>
              <a:p>
                <a:pPr marL="0" indent="0">
                  <a:buNone/>
                </a:pPr>
                <a:endParaRPr lang="ar-EG" b="0" dirty="0"/>
              </a:p>
              <a:p>
                <a:r>
                  <a:rPr lang="de-DE" dirty="0"/>
                  <a:t>This </a:t>
                </a:r>
                <a:r>
                  <a:rPr lang="de-DE" b="1" dirty="0" err="1"/>
                  <a:t>seems</a:t>
                </a:r>
                <a:r>
                  <a:rPr lang="de-DE" b="1" dirty="0"/>
                  <a:t> </a:t>
                </a:r>
                <a:r>
                  <a:rPr lang="de-DE" b="1" dirty="0" err="1"/>
                  <a:t>enormous</a:t>
                </a:r>
                <a:r>
                  <a:rPr lang="de-DE" dirty="0"/>
                  <a:t>, but:</a:t>
                </a:r>
              </a:p>
              <a:p>
                <a:pPr marL="0" indent="0">
                  <a:buNone/>
                </a:pPr>
                <a:r>
                  <a:rPr lang="de-DE" dirty="0"/>
                  <a:t>   #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balls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ar-EG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ar-EG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EG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ar-EG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br>
                  <a:rPr lang="ar-EG" dirty="0"/>
                </a:br>
                <a:r>
                  <a:rPr lang="ar-EG" dirty="0"/>
                  <a:t>→ </a:t>
                </a:r>
                <a:r>
                  <a:rPr lang="de-DE" dirty="0" err="1"/>
                  <a:t>choosing</a:t>
                </a:r>
                <a:r>
                  <a:rPr lang="de-DE" dirty="0"/>
                  <a:t> ≤ log 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them</a:t>
                </a:r>
                <a:r>
                  <a:rPr lang="de-DE" dirty="0"/>
                  <a:t> </a:t>
                </a:r>
                <a:r>
                  <a:rPr lang="de-DE" dirty="0" err="1"/>
                  <a:t>gives</a:t>
                </a:r>
                <a:r>
                  <a:rPr lang="de-DE" dirty="0"/>
                  <a:t>: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alt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alt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altLang="de-DE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de-DE" alt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altLang="de-DE" b="0" i="1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d>
                      <m:r>
                        <a:rPr lang="de-DE" alt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altLang="de-DE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altLang="de-DE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altLang="de-D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altLang="de-D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de-DE" altLang="de-D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de-DE" altLang="de-D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altLang="de-D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  <m:r>
                        <a:rPr lang="de-DE" altLang="de-DE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i="1" dirty="0"/>
                  <a:t>The </a:t>
                </a:r>
                <a:r>
                  <a:rPr lang="de-DE" i="1" dirty="0" err="1"/>
                  <a:t>key</a:t>
                </a:r>
                <a:r>
                  <a:rPr lang="de-DE" i="1" dirty="0"/>
                  <a:t>: </a:t>
                </a:r>
                <a:r>
                  <a:rPr lang="de-DE" b="1" i="1" dirty="0" err="1"/>
                  <a:t>if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the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partition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worked</a:t>
                </a:r>
                <a:r>
                  <a:rPr lang="de-DE" i="1" dirty="0"/>
                  <a:t>, </a:t>
                </a:r>
                <a:r>
                  <a:rPr lang="de-DE" i="1" dirty="0" err="1"/>
                  <a:t>one</a:t>
                </a:r>
                <a:r>
                  <a:rPr lang="de-DE" i="1" dirty="0"/>
                  <a:t> </a:t>
                </a:r>
                <a:r>
                  <a:rPr lang="de-DE" i="1" dirty="0" err="1"/>
                  <a:t>of</a:t>
                </a:r>
                <a:r>
                  <a:rPr lang="de-DE" i="1" dirty="0"/>
                  <a:t> </a:t>
                </a:r>
                <a:r>
                  <a:rPr lang="de-DE" i="1" dirty="0" err="1"/>
                  <a:t>these</a:t>
                </a:r>
                <a:r>
                  <a:rPr lang="de-DE" i="1" dirty="0"/>
                  <a:t> “</a:t>
                </a:r>
                <a:r>
                  <a:rPr lang="de-DE" i="1" dirty="0" err="1"/>
                  <a:t>guessed</a:t>
                </a:r>
                <a:r>
                  <a:rPr lang="de-DE" i="1" dirty="0"/>
                  <a:t>“ </a:t>
                </a:r>
                <a:r>
                  <a:rPr lang="de-DE" i="1" dirty="0" err="1"/>
                  <a:t>sets</a:t>
                </a:r>
                <a:r>
                  <a:rPr lang="de-DE" i="1" dirty="0"/>
                  <a:t> </a:t>
                </a:r>
                <a:r>
                  <a:rPr lang="de-DE" i="1" dirty="0" err="1"/>
                  <a:t>is</a:t>
                </a:r>
                <a:r>
                  <a:rPr lang="de-DE" i="1" dirty="0"/>
                  <a:t> </a:t>
                </a:r>
                <a:r>
                  <a:rPr lang="de-DE" b="1" i="1" dirty="0" err="1"/>
                  <a:t>exactly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the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set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of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OPT’s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cut</a:t>
                </a:r>
                <a:r>
                  <a:rPr lang="de-DE" b="1" i="1" dirty="0"/>
                  <a:t> </a:t>
                </a:r>
                <a:r>
                  <a:rPr lang="de-DE" b="1" i="1" dirty="0" err="1"/>
                  <a:t>balls</a:t>
                </a:r>
                <a:r>
                  <a:rPr lang="de-DE" i="1" dirty="0"/>
                  <a:t>.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AE65F858-EC9E-2CB6-AAC0-CFA0EC331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846319" y="431515"/>
                <a:ext cx="7345681" cy="6426485"/>
              </a:xfrm>
              <a:blipFill>
                <a:blip r:embed="rId3"/>
                <a:stretch>
                  <a:fillRect l="-1577" t="-11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47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3C7DEA-BCC2-4295-8850-14799329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9949D-B9F6-468A-86FE-2694DC5A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5BCBB7-B4D2-56A2-DD8F-8AED7047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581" y="-109008"/>
            <a:ext cx="1646167" cy="8697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F0958-0C87-4C28-9554-2FADC788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C53B48-7B73-49D1-A6FD-9DBF5141E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DDC41-2C98-4AF1-A0EA-AEEC34827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208F20-F93C-4530-8370-FC7818BAB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2F51E0-B50B-43EA-B6AC-C16BD29C3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8CB129-635B-47C4-8A71-E76E5B90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354" y="181154"/>
            <a:ext cx="7222733" cy="54214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Imagine: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     </a:t>
            </a:r>
            <a:r>
              <a:rPr lang="en-US" sz="2000" b="1" dirty="0">
                <a:solidFill>
                  <a:schemeClr val="tx2"/>
                </a:solidFill>
              </a:rPr>
              <a:t>We have 8 points: p1, p2, p3, p4, p5, p6, p7, p8</a:t>
            </a:r>
          </a:p>
          <a:p>
            <a:pPr marL="0"/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OPT uses k=3 balls:</a:t>
            </a:r>
          </a:p>
          <a:p>
            <a:r>
              <a:rPr lang="en-US" sz="2000" dirty="0">
                <a:solidFill>
                  <a:schemeClr val="tx2"/>
                </a:solidFill>
              </a:rPr>
              <a:t>B1={p1,p2,p3}</a:t>
            </a:r>
          </a:p>
          <a:p>
            <a:r>
              <a:rPr lang="en-US" sz="2000" dirty="0">
                <a:solidFill>
                  <a:schemeClr val="tx2"/>
                </a:solidFill>
              </a:rPr>
              <a:t>B2={p4,p5,p6}</a:t>
            </a:r>
          </a:p>
          <a:p>
            <a:r>
              <a:rPr lang="en-US" sz="2000" dirty="0">
                <a:solidFill>
                  <a:schemeClr val="tx2"/>
                </a:solidFill>
              </a:rPr>
              <a:t>B3={p7,p8}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A random partition might group them like:</a:t>
            </a:r>
          </a:p>
          <a:p>
            <a:r>
              <a:rPr lang="en-US" sz="1800" dirty="0">
                <a:solidFill>
                  <a:schemeClr val="tx2"/>
                </a:solidFill>
              </a:rPr>
              <a:t>Q1={p1,p2,p3,p4}</a:t>
            </a:r>
          </a:p>
          <a:p>
            <a:r>
              <a:rPr lang="en-US" sz="1800" dirty="0">
                <a:solidFill>
                  <a:schemeClr val="tx2"/>
                </a:solidFill>
              </a:rPr>
              <a:t>Q2={p5,p6}</a:t>
            </a:r>
          </a:p>
          <a:p>
            <a:r>
              <a:rPr lang="en-US" sz="1800" dirty="0">
                <a:solidFill>
                  <a:schemeClr val="tx2"/>
                </a:solidFill>
              </a:rPr>
              <a:t>Q3={p7,p8}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2">
                <a:extLst>
                  <a:ext uri="{FF2B5EF4-FFF2-40B4-BE49-F238E27FC236}">
                    <a16:creationId xmlns:a16="http://schemas.microsoft.com/office/drawing/2014/main" id="{729CDC1B-4B37-F8FB-EBE5-67B982A73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2183" y="1489353"/>
                <a:ext cx="6647685" cy="44795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Now note: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B1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Q1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not cut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B2 is split: p4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Q1, p5,p6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Q2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cut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B3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Q3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not cut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platzhalter 2">
                <a:extLst>
                  <a:ext uri="{FF2B5EF4-FFF2-40B4-BE49-F238E27FC236}">
                    <a16:creationId xmlns:a16="http://schemas.microsoft.com/office/drawing/2014/main" id="{729CDC1B-4B37-F8FB-EBE5-67B982A73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183" y="1489353"/>
                <a:ext cx="6647685" cy="4479533"/>
              </a:xfrm>
              <a:prstGeom prst="rect">
                <a:avLst/>
              </a:prstGeom>
              <a:blipFill>
                <a:blip r:embed="rId2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A7988315-B81D-CC77-C16E-E8338BBB43AD}"/>
              </a:ext>
            </a:extLst>
          </p:cNvPr>
          <p:cNvSpPr txBox="1"/>
          <p:nvPr/>
        </p:nvSpPr>
        <p:spPr>
          <a:xfrm>
            <a:off x="0" y="5925855"/>
            <a:ext cx="1229816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900" dirty="0"/>
              <a:t>The algorithm will try C = {ball #5}, C = {ball #17}, etc., and eventually tries </a:t>
            </a:r>
            <a:r>
              <a:rPr lang="en-US" sz="1900" b="1" dirty="0"/>
              <a:t>exactly C = {B₂}</a:t>
            </a:r>
            <a:r>
              <a:rPr lang="en-US" sz="1900" dirty="0"/>
              <a:t>, thereby “guessing right”.</a:t>
            </a:r>
          </a:p>
        </p:txBody>
      </p:sp>
    </p:spTree>
    <p:extLst>
      <p:ext uri="{BB962C8B-B14F-4D97-AF65-F5344CB8AC3E}">
        <p14:creationId xmlns:p14="http://schemas.microsoft.com/office/powerpoint/2010/main" val="261340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21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23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31E63C-2E3E-C508-94F0-62829CD7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3: </a:t>
            </a:r>
            <a:r>
              <a:rPr lang="en-US" sz="4000" dirty="0"/>
              <a:t>Recursively solve each Q′ᵢ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0FD92B9-B679-9589-6824-F0E3B7BA7F2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434149" y="932688"/>
                <a:ext cx="5916603" cy="4992624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/>
                  <a:t>Form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reduced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regions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EG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err="1"/>
                  <a:t>Recursively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solve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subproblems</a:t>
                </a:r>
                <a:endParaRPr lang="de-DE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err="1"/>
                  <a:t>Build</a:t>
                </a:r>
                <a:r>
                  <a:rPr lang="de-DE" sz="2000" dirty="0"/>
                  <a:t> larger and larger </a:t>
                </a:r>
                <a:r>
                  <a:rPr lang="de-DE" sz="2000" dirty="0" err="1"/>
                  <a:t>unions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/>
                  <a:t>DP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combine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region</a:t>
                </a:r>
                <a:r>
                  <a:rPr lang="de-DE" sz="2000" dirty="0"/>
                  <a:t>-solutions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/>
                  <a:t>Final </a:t>
                </a:r>
                <a:r>
                  <a:rPr lang="de-DE" sz="2000" dirty="0" err="1"/>
                  <a:t>assembly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0FD92B9-B679-9589-6824-F0E3B7BA7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434149" y="932688"/>
                <a:ext cx="5916603" cy="4992624"/>
              </a:xfrm>
              <a:blipFill>
                <a:blip r:embed="rId3"/>
                <a:stretch>
                  <a:fillRect l="-11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715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40DA62F3-9999-7BD3-5055-FBA1E986EAA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0080" y="1243013"/>
                <a:ext cx="3855720" cy="4371974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sz="3600" kern="12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Form the reduced regions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kern="12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SupPr>
                      <m:e>
                        <m:r>
                          <a:rPr lang="en-US" sz="3600" i="1" kern="12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𝑄</m:t>
                        </m:r>
                      </m:e>
                      <m:sub>
                        <m:r>
                          <a:rPr lang="en-US" sz="3600" i="1" kern="12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𝑖</m:t>
                        </m:r>
                      </m:sub>
                      <m:sup>
                        <m:r>
                          <a:rPr lang="en-US" sz="3600" kern="12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′</m:t>
                        </m:r>
                      </m:sup>
                    </m:sSubSup>
                  </m:oMath>
                </a14:m>
                <a:br>
                  <a:rPr lang="en-US" sz="3600" kern="12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</a:br>
                <a:endParaRPr lang="en-US" sz="3600" kern="1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40DA62F3-9999-7BD3-5055-FBA1E986EA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0080" y="1243013"/>
                <a:ext cx="3855720" cy="4371974"/>
              </a:xfrm>
              <a:blipFill>
                <a:blip r:embed="rId2"/>
                <a:stretch>
                  <a:fillRect l="-47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BD99E71A-D629-B2E8-0BCB-507E01B3909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74307" y="813816"/>
                <a:ext cx="6177613" cy="5230368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For each region: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∖</m:t>
                      </m:r>
                      <m:nary>
                        <m:naryPr>
                          <m:chr m:val="⋃"/>
                          <m:grow m:val="on"/>
                          <m:subHide m:val="on"/>
                          <m:supHide m:val="on"/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nary>
                      <m:r>
                        <a:rPr lang="en-US" sz="24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These are the parts that remain uncovered after placing the cut balls.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2"/>
                  </a:solidFill>
                </a:endParaRP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Example:</a:t>
                </a:r>
                <a:br>
                  <a:rPr lang="en-US" sz="2400" dirty="0">
                    <a:solidFill>
                      <a:schemeClr val="tx2"/>
                    </a:solidFill>
                  </a:rPr>
                </a:br>
                <a:r>
                  <a:rPr lang="en-US" sz="2400" dirty="0">
                    <a:solidFill>
                      <a:schemeClr val="tx2"/>
                    </a:solidFill>
                  </a:rPr>
                  <a:t>If C = {B₂} covered p4–p6, then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Q₁' = {p1,p2,p3}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Q₂' = ∅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Q₃' = {p7,p8}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BD99E71A-D629-B2E8-0BCB-507E01B390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74307" y="813816"/>
                <a:ext cx="6177613" cy="5230368"/>
              </a:xfrm>
              <a:blipFill>
                <a:blip r:embed="rId3"/>
                <a:stretch>
                  <a:fillRect l="-1579" t="-3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69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22957-7C4C-6C16-E0AF-2C72722A7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7D6473-5318-8340-DC02-36643303C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D52AF3-2810-BD5F-034B-F6A228B2E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C061D9-8E28-75E1-B395-14E8E125C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7BCC97-2C45-B609-B513-F5B509DE3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CE2A58-4D56-B5BC-148A-550C02B32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083720-9B01-466F-4F99-1664A671E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5939D-9125-DC6D-AF49-B79F4499F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74513FA-68AA-B298-D734-B187C833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3600" dirty="0" err="1"/>
              <a:t>Recursively</a:t>
            </a:r>
            <a:r>
              <a:rPr lang="de-DE" sz="3600" dirty="0"/>
              <a:t> </a:t>
            </a:r>
            <a:r>
              <a:rPr lang="de-DE" sz="3600" dirty="0" err="1"/>
              <a:t>solve</a:t>
            </a:r>
            <a:r>
              <a:rPr lang="de-DE" sz="3600" dirty="0"/>
              <a:t> </a:t>
            </a:r>
            <a:r>
              <a:rPr lang="de-DE" sz="3600" dirty="0" err="1"/>
              <a:t>subproblems</a:t>
            </a: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0D2D8A5-60FC-4B4B-4BB6-CC2D1FC7D12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74307" y="555094"/>
                <a:ext cx="6177613" cy="5230368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indent="0">
                  <a:buNone/>
                </a:pP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EG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sz="2400" dirty="0"/>
                  <a:t>and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ball </a:t>
                </a:r>
                <a:r>
                  <a:rPr lang="de-DE" sz="2400" dirty="0" err="1"/>
                  <a:t>budget</a:t>
                </a:r>
                <a:r>
                  <a:rPr lang="de-DE" sz="2400" dirty="0"/>
                  <a:t>   0</a:t>
                </a:r>
                <a:r>
                  <a:rPr lang="ar-EG" dirty="0"/>
                  <a:t> </a:t>
                </a:r>
                <a14:m>
                  <m:oMath xmlns:m="http://schemas.openxmlformats.org/officeDocument/2006/math">
                    <m:r>
                      <a:rPr lang="ar-EG">
                        <a:latin typeface="Cambria Math" panose="02040503050406030204" pitchFamily="18" charset="0"/>
                      </a:rPr>
                      <m:t>≤</m:t>
                    </m:r>
                    <m:r>
                      <a:rPr lang="ar-EG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ar-EG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EG">
                        <a:latin typeface="Cambria Math" panose="02040503050406030204" pitchFamily="18" charset="0"/>
                      </a:rPr>
                      <m:t>≤</m:t>
                    </m:r>
                    <m:r>
                      <a:rPr lang="ar-EG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ar-EG" sz="2400" dirty="0"/>
                  <a:t>, </a:t>
                </a:r>
                <a:r>
                  <a:rPr lang="de-DE" sz="2400" dirty="0" err="1"/>
                  <a:t>compute</a:t>
                </a:r>
                <a:r>
                  <a:rPr lang="de-DE" sz="2400" dirty="0"/>
                  <a:t>:</a:t>
                </a:r>
              </a:p>
              <a:p>
                <a:pPr marL="0" indent="0">
                  <a:buNone/>
                </a:pP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400" b="0"/>
                        <m:t>best</m:t>
                      </m:r>
                      <m:d>
                        <m:dPr>
                          <m:sepChr m:val=","/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ar-EG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EG" sz="2400" b="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ar-EG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ar-EG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ar-EG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EG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ar-EG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ar-EG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i="1"/>
                        <m:t>optimal</m:t>
                      </m:r>
                      <m:r>
                        <m:rPr>
                          <m:nor/>
                        </m:rPr>
                        <a:rPr lang="de-DE" b="0" i="1" smtClean="0"/>
                        <m:t> </m:t>
                      </m:r>
                      <m:r>
                        <m:rPr>
                          <m:nor/>
                        </m:rPr>
                        <a:rPr lang="de-DE" i="1"/>
                        <m:t> </m:t>
                      </m:r>
                      <m:r>
                        <m:rPr>
                          <m:nor/>
                        </m:rPr>
                        <a:rPr lang="el-GR" i="1"/>
                        <m:t>κ</m:t>
                      </m:r>
                      <m:r>
                        <m:rPr>
                          <m:nor/>
                        </m:rPr>
                        <a:rPr lang="el-GR" i="1"/>
                        <m:t>₁</m:t>
                      </m:r>
                      <m:r>
                        <m:rPr>
                          <m:nor/>
                        </m:rPr>
                        <a:rPr lang="el-GR" i="1"/>
                        <m:t>−</m:t>
                      </m:r>
                      <m:r>
                        <m:rPr>
                          <m:nor/>
                        </m:rPr>
                        <a:rPr lang="de-DE" i="1"/>
                        <m:t>cover</m:t>
                      </m:r>
                      <m:r>
                        <m:rPr>
                          <m:nor/>
                        </m:rPr>
                        <a:rPr lang="de-DE" b="0" i="1" smtClean="0"/>
                        <m:t> </m:t>
                      </m:r>
                      <m:r>
                        <m:rPr>
                          <m:nor/>
                        </m:rPr>
                        <a:rPr lang="de-DE" i="1"/>
                        <m:t> </m:t>
                      </m:r>
                      <m:r>
                        <m:rPr>
                          <m:nor/>
                        </m:rPr>
                        <a:rPr lang="de-DE" i="1"/>
                        <m:t>for</m:t>
                      </m:r>
                      <m:r>
                        <m:rPr>
                          <m:nor/>
                        </m:rPr>
                        <a:rPr lang="de-DE" i="1"/>
                        <m:t> </m:t>
                      </m:r>
                      <m:sSubSup>
                        <m:sSubSup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ar-EG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EG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2400" dirty="0"/>
              </a:p>
              <a:p>
                <a:pPr marL="0" indent="0">
                  <a:buNone/>
                </a:pPr>
                <a:endParaRPr lang="ar-EG" sz="2400" b="0" dirty="0"/>
              </a:p>
              <a:p>
                <a:r>
                  <a:rPr lang="de-DE" sz="2400" dirty="0"/>
                  <a:t>These </a:t>
                </a:r>
                <a:r>
                  <a:rPr lang="de-DE" sz="2400" dirty="0" err="1"/>
                  <a:t>are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recursive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calls</a:t>
                </a:r>
                <a:r>
                  <a:rPr lang="de-DE" sz="2400" dirty="0"/>
                  <a:t>.</a:t>
                </a:r>
              </a:p>
              <a:p>
                <a:r>
                  <a:rPr lang="de-DE" sz="2400" dirty="0" err="1"/>
                  <a:t>We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store</a:t>
                </a:r>
                <a:r>
                  <a:rPr lang="de-DE" sz="2400" dirty="0"/>
                  <a:t> all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them</a:t>
                </a:r>
                <a:r>
                  <a:rPr lang="de-DE" sz="2400" dirty="0"/>
                  <a:t>.</a:t>
                </a:r>
              </a:p>
              <a:p>
                <a:endParaRPr lang="de-DE" sz="2400" dirty="0"/>
              </a:p>
              <a:p>
                <a:r>
                  <a:rPr lang="de-DE" sz="2400" dirty="0"/>
                  <a:t>This </a:t>
                </a:r>
                <a:r>
                  <a:rPr lang="de-DE" sz="2400" dirty="0" err="1"/>
                  <a:t>gives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us</a:t>
                </a:r>
                <a:r>
                  <a:rPr lang="de-DE" sz="2400" dirty="0"/>
                  <a:t> all </a:t>
                </a:r>
                <a:r>
                  <a:rPr lang="de-DE" sz="2400" dirty="0" err="1"/>
                  <a:t>ways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cover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</a:t>
                </a:r>
                <a:r>
                  <a:rPr lang="de-DE" sz="2400" dirty="0"/>
                  <a:t> </a:t>
                </a:r>
                <a:r>
                  <a:rPr lang="de-DE" sz="2400" b="1" dirty="0" err="1"/>
                  <a:t>using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any</a:t>
                </a:r>
                <a:r>
                  <a:rPr lang="de-DE" sz="2400" b="1" dirty="0"/>
                  <a:t> possible </a:t>
                </a:r>
                <a:r>
                  <a:rPr lang="de-DE" sz="2400" b="1" dirty="0" err="1"/>
                  <a:t>number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of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balls</a:t>
                </a:r>
                <a:r>
                  <a:rPr lang="de-DE" sz="2400" b="1" dirty="0"/>
                  <a:t> ≤ </a:t>
                </a:r>
                <a:r>
                  <a:rPr lang="el-GR" sz="2400" b="1" dirty="0"/>
                  <a:t>κ</a:t>
                </a:r>
                <a:r>
                  <a:rPr lang="el-GR" sz="2400" dirty="0"/>
                  <a:t>.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90D2D8A5-60FC-4B4B-4BB6-CC2D1FC7D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74307" y="555094"/>
                <a:ext cx="6177613" cy="5230368"/>
              </a:xfrm>
              <a:blipFill>
                <a:blip r:embed="rId2"/>
                <a:stretch>
                  <a:fillRect l="-15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53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67949-DB3A-FE2A-CC43-E55A9D63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169AF6F-A5A3-42FC-A168-C37CC947A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81B12-3E42-786A-5799-1FC18BDE9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0D2D77-C897-6A0F-DA26-A26704E65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DE4418-E78A-563C-30EA-3062C932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15E359-3C03-7564-9C84-C77EBF4DE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D152915-C9A2-E768-CCCB-300FC6EDE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A45B1E-3A19-7897-792C-45A9687E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8C092AF-02BB-25DF-00B5-B03DF2A6DD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0080" y="1243013"/>
                <a:ext cx="3855720" cy="4371974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de-DE" sz="3600" dirty="0" err="1"/>
                  <a:t>Build</a:t>
                </a:r>
                <a:r>
                  <a:rPr lang="de-DE" sz="3600" dirty="0"/>
                  <a:t> larger and larger </a:t>
                </a:r>
                <a:r>
                  <a:rPr lang="de-DE" sz="3600" dirty="0" err="1"/>
                  <a:t>unions</a:t>
                </a:r>
                <a:r>
                  <a:rPr lang="de-DE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sz="3600" kern="12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</a:br>
                <a:endParaRPr lang="en-US" sz="3600" kern="1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8C092AF-02BB-25DF-00B5-B03DF2A6DD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0080" y="1243013"/>
                <a:ext cx="3855720" cy="4371974"/>
              </a:xfrm>
              <a:blipFill>
                <a:blip r:embed="rId2"/>
                <a:stretch>
                  <a:fillRect l="-47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338F7B8A-6605-8B4A-C12B-21E328B3B59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74307" y="993604"/>
                <a:ext cx="6177613" cy="5230368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indent="0">
                  <a:buNone/>
                </a:pPr>
                <a:r>
                  <a:rPr lang="de-DE" sz="2400" dirty="0" err="1"/>
                  <a:t>Define</a:t>
                </a: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EG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ar-EG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EG">
                          <a:latin typeface="Cambria Math" panose="020405030504060302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ar-EG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EG">
                          <a:latin typeface="Cambria Math" panose="02040503050406030204" pitchFamily="18" charset="0"/>
                        </a:rPr>
                        <m:t>∪⋯∪</m:t>
                      </m:r>
                      <m:sSubSup>
                        <m:sSubSupPr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ar-EG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2400" dirty="0"/>
              </a:p>
              <a:p>
                <a:pPr marL="0" indent="0">
                  <a:buNone/>
                </a:pPr>
                <a:endParaRPr lang="ar-EG" sz="2400" dirty="0"/>
              </a:p>
              <a:p>
                <a:pPr marL="0" indent="0">
                  <a:buNone/>
                </a:pPr>
                <a:r>
                  <a:rPr lang="de-DE" sz="2400" dirty="0"/>
                  <a:t>This </a:t>
                </a:r>
                <a:r>
                  <a:rPr lang="de-DE" sz="2400" dirty="0" err="1"/>
                  <a:t>means</a:t>
                </a:r>
                <a:r>
                  <a:rPr lang="de-DE" sz="2400" dirty="0"/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EG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ar-EG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ar-EG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EG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EG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ar-EG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ar-EG"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ar-EG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ar-EG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ar-EG" sz="2400" dirty="0"/>
              </a:p>
              <a:p>
                <a:r>
                  <a:rPr lang="de-DE" sz="2400" dirty="0"/>
                  <a:t>etc.</a:t>
                </a:r>
              </a:p>
              <a:p>
                <a:endParaRPr lang="de-DE" sz="2400" dirty="0"/>
              </a:p>
              <a:p>
                <a:pPr marL="0" indent="0">
                  <a:buNone/>
                </a:pPr>
                <a:r>
                  <a:rPr lang="de-DE" sz="2400" dirty="0"/>
                  <a:t>The </a:t>
                </a:r>
                <a:r>
                  <a:rPr lang="de-DE" sz="2400" dirty="0" err="1"/>
                  <a:t>idea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want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combine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solutions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subregions</a:t>
                </a:r>
                <a:r>
                  <a:rPr lang="de-DE" sz="2400" dirty="0"/>
                  <a:t> in </a:t>
                </a:r>
                <a:r>
                  <a:rPr lang="de-DE" sz="2400" dirty="0" err="1"/>
                  <a:t>some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order</a:t>
                </a:r>
                <a:r>
                  <a:rPr lang="de-DE" sz="2400" dirty="0"/>
                  <a:t> so </a:t>
                </a:r>
                <a:r>
                  <a:rPr lang="de-DE" sz="2400" dirty="0" err="1"/>
                  <a:t>we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can</a:t>
                </a:r>
                <a:r>
                  <a:rPr lang="de-DE" sz="2400" dirty="0"/>
                  <a:t> DP </a:t>
                </a:r>
                <a:r>
                  <a:rPr lang="de-DE" sz="2400" dirty="0" err="1"/>
                  <a:t>them</a:t>
                </a:r>
                <a:r>
                  <a:rPr lang="de-DE" sz="2400" dirty="0"/>
                  <a:t>.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338F7B8A-6605-8B4A-C12B-21E328B3B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74307" y="993604"/>
                <a:ext cx="6177613" cy="5230368"/>
              </a:xfrm>
              <a:blipFill>
                <a:blip r:embed="rId3"/>
                <a:stretch>
                  <a:fillRect l="-1579" t="-2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550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E36FC-4BEC-448E-C0DE-15BF29A9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EA6E0-7C76-C2CB-C43D-D92314A9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0B973A-6820-16E4-49D3-19196075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016CC-9262-B46E-5885-A14903D2A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AEE073-28BA-0036-63A7-282D5B315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344256-0380-5287-9448-D316CE1CE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61FA13-426A-3356-D588-A3B7D9B7E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06800A5-D1CF-1A67-9791-E81A9F44F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8862C62-D702-144F-2550-4D6B8513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3600" dirty="0"/>
              <a:t>DP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combine</a:t>
            </a:r>
            <a:r>
              <a:rPr lang="de-DE" sz="3600" dirty="0"/>
              <a:t> </a:t>
            </a:r>
            <a:r>
              <a:rPr lang="de-DE" sz="3600" dirty="0" err="1"/>
              <a:t>region</a:t>
            </a:r>
            <a:r>
              <a:rPr lang="de-DE" sz="3600" dirty="0"/>
              <a:t>-solutions</a:t>
            </a: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DA17ED0A-1A97-A825-9530-37B5FE6B0D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5811" y="555094"/>
                <a:ext cx="6975883" cy="5715134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indent="0">
                  <a:buNone/>
                </a:pPr>
                <a:r>
                  <a:rPr lang="de-DE" sz="2400" dirty="0"/>
                  <a:t>For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from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/>
                  <a:t>down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0, and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budget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E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ar-EG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EG" sz="2400" dirty="0"/>
                  <a:t>:</a:t>
                </a:r>
                <a:endParaRPr lang="de-DE" sz="2400" dirty="0"/>
              </a:p>
              <a:p>
                <a:pPr marL="0" indent="0">
                  <a:buNone/>
                </a:pP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200" smtClean="0"/>
                        <m:t>best</m:t>
                      </m:r>
                      <m:d>
                        <m:dPr>
                          <m:sepChr m:val=","/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ar-EG" sz="2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EG" sz="220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nor/>
                            </m:rPr>
                            <a:rPr lang="de-DE" sz="2200"/>
                            <m:t>best</m:t>
                          </m:r>
                          <m:d>
                            <m:dPr>
                              <m:sepChr m:val=","/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ar-EG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m:rPr>
                              <m:nor/>
                            </m:rPr>
                            <a:rPr lang="de-DE" sz="2200"/>
                            <m:t>best</m:t>
                          </m:r>
                          <m:d>
                            <m:dPr>
                              <m:sepChr m:val=","/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ar-EG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de-DE" sz="2200" b="0" dirty="0"/>
              </a:p>
              <a:p>
                <a:pPr marL="0" indent="0">
                  <a:buNone/>
                </a:pPr>
                <a:endParaRPr lang="ar-EG" sz="2400" b="0" dirty="0"/>
              </a:p>
              <a:p>
                <a:r>
                  <a:rPr lang="de-DE" sz="2400" dirty="0" err="1"/>
                  <a:t>If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you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allocate</a:t>
                </a:r>
                <a:r>
                  <a:rPr lang="de-DE" sz="2400" dirty="0"/>
                  <a:t> </a:t>
                </a:r>
                <a:r>
                  <a:rPr lang="el-GR" sz="2400" dirty="0"/>
                  <a:t>κ’ </a:t>
                </a:r>
                <a:r>
                  <a:rPr lang="de-DE" sz="2400" dirty="0" err="1"/>
                  <a:t>balls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</a:t>
                </a:r>
                <a:r>
                  <a:rPr lang="de-DE" sz="2400" dirty="0"/>
                  <a:t> Q_{i+1}’,</a:t>
                </a:r>
              </a:p>
              <a:p>
                <a:r>
                  <a:rPr lang="de-DE" sz="2400" dirty="0" err="1"/>
                  <a:t>Then</a:t>
                </a:r>
                <a:r>
                  <a:rPr lang="de-DE" sz="2400" dirty="0"/>
                  <a:t> </a:t>
                </a:r>
                <a:r>
                  <a:rPr lang="el-GR" sz="2400" dirty="0"/>
                  <a:t>κ₁ − κ’ </a:t>
                </a:r>
                <a:r>
                  <a:rPr lang="de-DE" sz="2400" dirty="0" err="1"/>
                  <a:t>balls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remain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union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later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regions</a:t>
                </a:r>
                <a:r>
                  <a:rPr lang="de-DE" sz="2400" dirty="0"/>
                  <a:t>.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DA17ED0A-1A97-A825-9530-37B5FE6B0D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5811" y="555094"/>
                <a:ext cx="6975883" cy="5715134"/>
              </a:xfrm>
              <a:blipFill>
                <a:blip r:embed="rId2"/>
                <a:stretch>
                  <a:fillRect l="-13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039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3E8F8-7EE4-5B0E-2197-357E7D7BA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C14B2D0-89CC-3F23-BBFA-61D59F835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0B0F1F-53A7-A909-215D-3E5ADF418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F3F934-D33C-4F5B-2F22-BC4CAF760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33EB67-6544-E03E-410B-40916034A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A1623B-6116-EF6E-872A-DAE1CF6FD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108B51-9E40-0A90-FCDC-E4B09F96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F97BADD-4CF2-F2CF-E4E4-76FE31C94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F41C1F8-0FD0-13F5-59B2-68598F9A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76" y="1422801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3600" dirty="0"/>
              <a:t>Final </a:t>
            </a:r>
            <a:r>
              <a:rPr lang="de-DE" sz="3600" dirty="0" err="1"/>
              <a:t>assembly</a:t>
            </a:r>
            <a:br>
              <a:rPr lang="en-US" sz="3600" dirty="0"/>
            </a:b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48F29D66-AC03-4D27-0DF4-2C163D30981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5811" y="555094"/>
                <a:ext cx="6975883" cy="5715134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0" indent="0">
                  <a:buNone/>
                </a:pPr>
                <a:r>
                  <a:rPr lang="de-DE" sz="2400" dirty="0" err="1"/>
                  <a:t>Finally</a:t>
                </a:r>
                <a:r>
                  <a:rPr lang="de-DE" sz="2400" dirty="0"/>
                  <a:t>:</a:t>
                </a:r>
              </a:p>
              <a:p>
                <a:pPr marL="0" indent="0">
                  <a:buNone/>
                </a:pP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i="1"/>
                        <m:t>best</m:t>
                      </m:r>
                      <m:d>
                        <m:dPr>
                          <m:sepChr m:val=","/>
                          <m:ctrlPr>
                            <a:rPr lang="ar-EG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EG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EG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ar-EG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r>
                            <m:rPr>
                              <m:nor/>
                            </m:rPr>
                            <a:rPr lang="ar-EG" i="1"/>
                            <m:t> </m:t>
                          </m:r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−∣</m:t>
                          </m:r>
                          <m:r>
                            <a:rPr lang="ar-EG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ar-EG">
                              <a:latin typeface="Cambria Math" panose="02040503050406030204" pitchFamily="18" charset="0"/>
                            </a:rPr>
                            <m:t>∣</m:t>
                          </m:r>
                        </m:e>
                      </m:d>
                      <m:r>
                        <m:rPr>
                          <m:nor/>
                        </m:rPr>
                        <a:rPr lang="ar-EG" i="1"/>
                        <m:t> </m:t>
                      </m:r>
                      <m:r>
                        <a:rPr lang="ar-EG">
                          <a:latin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ar-EG" i="1"/>
                        <m:t> </m:t>
                      </m:r>
                      <m:r>
                        <a:rPr lang="ar-EG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ar-EG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2400" b="0" dirty="0"/>
              </a:p>
              <a:p>
                <a:pPr marL="0" indent="0">
                  <a:buNone/>
                </a:pPr>
                <a:endParaRPr lang="ar-EG" sz="2400" b="0" dirty="0"/>
              </a:p>
              <a:p>
                <a:pPr marL="0" indent="0">
                  <a:buNone/>
                </a:pPr>
                <a:r>
                  <a:rPr lang="de-DE" sz="2400" dirty="0"/>
                  <a:t>This </a:t>
                </a:r>
                <a:r>
                  <a:rPr lang="de-DE" sz="2400" dirty="0" err="1"/>
                  <a:t>means</a:t>
                </a:r>
                <a:r>
                  <a:rPr lang="de-DE" sz="2400" dirty="0"/>
                  <a:t>:</a:t>
                </a:r>
              </a:p>
              <a:p>
                <a:r>
                  <a:rPr lang="el-GR" sz="2400" dirty="0"/>
                  <a:t>κ </a:t>
                </a:r>
                <a:r>
                  <a:rPr lang="de-DE" sz="2400" dirty="0" err="1"/>
                  <a:t>balls</a:t>
                </a:r>
                <a:r>
                  <a:rPr lang="de-DE" sz="2400" dirty="0"/>
                  <a:t> total,</a:t>
                </a:r>
              </a:p>
              <a:p>
                <a:r>
                  <a:rPr lang="de-DE" sz="2400" dirty="0"/>
                  <a:t>|C|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used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cut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balls</a:t>
                </a:r>
                <a:r>
                  <a:rPr lang="de-DE" sz="2400" dirty="0"/>
                  <a:t>,</a:t>
                </a:r>
              </a:p>
              <a:p>
                <a:r>
                  <a:rPr lang="el-GR" sz="2400" dirty="0"/>
                  <a:t>κ−|</a:t>
                </a:r>
                <a:r>
                  <a:rPr lang="de-DE" sz="2400" dirty="0"/>
                  <a:t>C| </a:t>
                </a:r>
                <a:r>
                  <a:rPr lang="de-DE" sz="2400" dirty="0" err="1"/>
                  <a:t>remain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rest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Q.</a:t>
                </a:r>
              </a:p>
              <a:p>
                <a:endParaRPr lang="de-DE" sz="2400" dirty="0"/>
              </a:p>
              <a:p>
                <a:r>
                  <a:rPr lang="de-DE" sz="2400" dirty="0" err="1"/>
                  <a:t>Among</a:t>
                </a:r>
                <a:r>
                  <a:rPr lang="de-DE" sz="2400" dirty="0"/>
                  <a:t> all </a:t>
                </a:r>
                <a:r>
                  <a:rPr lang="de-DE" sz="2400" dirty="0" err="1"/>
                  <a:t>guesses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C, pick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lowest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cost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solution</a:t>
                </a:r>
                <a:r>
                  <a:rPr lang="de-DE" sz="2400" dirty="0"/>
                  <a:t>.</a:t>
                </a:r>
              </a:p>
              <a:p>
                <a:r>
                  <a:rPr lang="de-DE" sz="2400" dirty="0" err="1"/>
                  <a:t>One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guess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corresponds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exactly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OPT: </a:t>
                </a:r>
                <a:r>
                  <a:rPr lang="de-DE" sz="2400" dirty="0" err="1"/>
                  <a:t>this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returns</a:t>
                </a:r>
                <a:r>
                  <a:rPr lang="de-DE" sz="2400" dirty="0"/>
                  <a:t> OPT.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48F29D66-AC03-4D27-0DF4-2C163D309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5811" y="555094"/>
                <a:ext cx="6975883" cy="5715134"/>
              </a:xfrm>
              <a:blipFill>
                <a:blip r:embed="rId2"/>
                <a:stretch>
                  <a:fillRect l="-1399" t="-3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719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415AA-4D6A-2478-50D6-D978176B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CDC1D-77B7-81F9-F7B7-5A1B597B5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0A15B-7B69-C5C5-2718-765B31AC8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CA7082-FEC5-6A70-D872-EFCAFE53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581" y="-109008"/>
            <a:ext cx="1646167" cy="8697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956770-9548-4E95-C843-4A7FBDB31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C96F528-A4C7-82C4-C45C-43B03E1B4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1AC57A-6B53-60F5-85C0-7D9E88781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50D44B-CD2D-40A3-7989-7A6C85E80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52A7FB-3BE9-EA7D-7220-56BFD6BC6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C3F03C-43AD-8F90-64E4-1FBA5E8CB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" y="138123"/>
            <a:ext cx="4324866" cy="6226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b="1" dirty="0"/>
              <a:t>Continuing with the earlier 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2">
                <a:extLst>
                  <a:ext uri="{FF2B5EF4-FFF2-40B4-BE49-F238E27FC236}">
                    <a16:creationId xmlns:a16="http://schemas.microsoft.com/office/drawing/2014/main" id="{17A3CF70-496F-38E5-562C-A9771766FE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26" y="591665"/>
                <a:ext cx="6312811" cy="2641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solidFill>
                      <a:schemeClr val="tx2"/>
                    </a:solidFill>
                  </a:rPr>
                  <a:t>Assume:</a:t>
                </a:r>
              </a:p>
              <a:p>
                <a:r>
                  <a:rPr lang="de-DE" sz="1800" dirty="0">
                    <a:solidFill>
                      <a:schemeClr val="tx2"/>
                    </a:solidFill>
                  </a:rPr>
                  <a:t>C = {B2}</a:t>
                </a:r>
                <a:r>
                  <a:rPr lang="en-US" sz="1800" dirty="0">
                    <a:solidFill>
                      <a:schemeClr val="tx2"/>
                    </a:solidFill>
                  </a:rPr>
                  <a:t> ={p4,p5,p6}</a:t>
                </a:r>
                <a:endParaRPr lang="de-DE" sz="1800" dirty="0">
                  <a:solidFill>
                    <a:schemeClr val="tx2"/>
                  </a:solidFill>
                </a:endParaRPr>
              </a:p>
              <a:p>
                <a:r>
                  <a:rPr lang="de-DE" sz="1800" dirty="0"/>
                  <a:t>Q₁′</a:t>
                </a:r>
                <a:r>
                  <a:rPr lang="de-DE" sz="1800" dirty="0">
                    <a:solidFill>
                      <a:schemeClr val="tx2"/>
                    </a:solidFill>
                  </a:rPr>
                  <a:t> = {p1,p2,p3}</a:t>
                </a:r>
              </a:p>
              <a:p>
                <a:r>
                  <a:rPr lang="de-DE" sz="1800" dirty="0"/>
                  <a:t>Q₂′</a:t>
                </a:r>
                <a:r>
                  <a:rPr lang="de-DE" sz="1800" dirty="0">
                    <a:solidFill>
                      <a:schemeClr val="tx2"/>
                    </a:solidFill>
                  </a:rPr>
                  <a:t> = {}</a:t>
                </a:r>
              </a:p>
              <a:p>
                <a:r>
                  <a:rPr lang="de-DE" sz="1800" dirty="0"/>
                  <a:t>Q₃′</a:t>
                </a:r>
                <a:r>
                  <a:rPr lang="de-DE" sz="1800" dirty="0">
                    <a:solidFill>
                      <a:schemeClr val="tx2"/>
                    </a:solidFill>
                  </a:rPr>
                  <a:t> = {p7,p8}</a:t>
                </a:r>
              </a:p>
              <a:p>
                <a:r>
                  <a:rPr lang="de-DE" sz="1800" dirty="0">
                    <a:solidFill>
                      <a:schemeClr val="tx2"/>
                    </a:solidFill>
                  </a:rPr>
                  <a:t>k = 3</a:t>
                </a:r>
              </a:p>
              <a:p>
                <a:r>
                  <a:rPr lang="de-DE" sz="1800" dirty="0">
                    <a:solidFill>
                      <a:schemeClr val="tx2"/>
                    </a:solidFill>
                  </a:rPr>
                  <a:t>|C|=1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1800" dirty="0">
                    <a:solidFill>
                      <a:schemeClr val="tx2"/>
                    </a:solidFill>
                  </a:rPr>
                  <a:t> k - |C| = 2 </a:t>
                </a:r>
                <a:r>
                  <a:rPr lang="de-DE" sz="1800" dirty="0" err="1">
                    <a:solidFill>
                      <a:schemeClr val="tx2"/>
                    </a:solidFill>
                  </a:rPr>
                  <a:t>left</a:t>
                </a:r>
                <a:r>
                  <a:rPr lang="de-DE" sz="1800" dirty="0">
                    <a:solidFill>
                      <a:schemeClr val="tx2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2"/>
                    </a:solidFill>
                  </a:rPr>
                  <a:t>for</a:t>
                </a:r>
                <a:r>
                  <a:rPr lang="de-DE" sz="1800" dirty="0">
                    <a:solidFill>
                      <a:schemeClr val="tx2"/>
                    </a:solidFill>
                  </a:rPr>
                  <a:t> Q</a:t>
                </a:r>
              </a:p>
            </p:txBody>
          </p:sp>
        </mc:Choice>
        <mc:Fallback xmlns="">
          <p:sp>
            <p:nvSpPr>
              <p:cNvPr id="4" name="Textplatzhalter 2">
                <a:extLst>
                  <a:ext uri="{FF2B5EF4-FFF2-40B4-BE49-F238E27FC236}">
                    <a16:creationId xmlns:a16="http://schemas.microsoft.com/office/drawing/2014/main" id="{17A3CF70-496F-38E5-562C-A9771766F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6" y="591665"/>
                <a:ext cx="6312811" cy="2641150"/>
              </a:xfrm>
              <a:prstGeom prst="rect">
                <a:avLst/>
              </a:prstGeom>
              <a:blipFill>
                <a:blip r:embed="rId2"/>
                <a:stretch>
                  <a:fillRect l="-870" t="-1155" b="-27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2">
                <a:extLst>
                  <a:ext uri="{FF2B5EF4-FFF2-40B4-BE49-F238E27FC236}">
                    <a16:creationId xmlns:a16="http://schemas.microsoft.com/office/drawing/2014/main" id="{BB771020-DF12-6F09-BBA5-5EAAC51B52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347" y="3392718"/>
                <a:ext cx="4324866" cy="6226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/>
                  <a:t>Recursion: </a:t>
                </a:r>
                <a:r>
                  <a:rPr lang="en-US" sz="1800" dirty="0"/>
                  <a:t>Compute best(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800" dirty="0"/>
                  <a:t>,k</a:t>
                </a:r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5" name="Textplatzhalter 2">
                <a:extLst>
                  <a:ext uri="{FF2B5EF4-FFF2-40B4-BE49-F238E27FC236}">
                    <a16:creationId xmlns:a16="http://schemas.microsoft.com/office/drawing/2014/main" id="{BB771020-DF12-6F09-BBA5-5EAAC51B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47" y="3392718"/>
                <a:ext cx="4324866" cy="622654"/>
              </a:xfrm>
              <a:prstGeom prst="rect">
                <a:avLst/>
              </a:prstGeom>
              <a:blipFill>
                <a:blip r:embed="rId3"/>
                <a:stretch>
                  <a:fillRect l="-1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5C9231C8-E125-C00A-408C-BFBFE865BC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0964146"/>
                  </p:ext>
                </p:extLst>
              </p:nvPr>
            </p:nvGraphicFramePr>
            <p:xfrm>
              <a:off x="78768" y="4015372"/>
              <a:ext cx="4177226" cy="2395704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824173">
                      <a:extLst>
                        <a:ext uri="{9D8B030D-6E8A-4147-A177-3AD203B41FA5}">
                          <a16:colId xmlns:a16="http://schemas.microsoft.com/office/drawing/2014/main" val="2386540526"/>
                        </a:ext>
                      </a:extLst>
                    </a:gridCol>
                    <a:gridCol w="959667">
                      <a:extLst>
                        <a:ext uri="{9D8B030D-6E8A-4147-A177-3AD203B41FA5}">
                          <a16:colId xmlns:a16="http://schemas.microsoft.com/office/drawing/2014/main" val="2146121438"/>
                        </a:ext>
                      </a:extLst>
                    </a:gridCol>
                    <a:gridCol w="1225599">
                      <a:extLst>
                        <a:ext uri="{9D8B030D-6E8A-4147-A177-3AD203B41FA5}">
                          <a16:colId xmlns:a16="http://schemas.microsoft.com/office/drawing/2014/main" val="1855606094"/>
                        </a:ext>
                      </a:extLst>
                    </a:gridCol>
                    <a:gridCol w="1167787">
                      <a:extLst>
                        <a:ext uri="{9D8B030D-6E8A-4147-A177-3AD203B41FA5}">
                          <a16:colId xmlns:a16="http://schemas.microsoft.com/office/drawing/2014/main" val="208783356"/>
                        </a:ext>
                      </a:extLst>
                    </a:gridCol>
                  </a:tblGrid>
                  <a:tr h="5989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5464462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Q₁′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d(p1,p3)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d(p2,p3)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87711535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Q₂′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81988579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Q₃′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63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5C9231C8-E125-C00A-408C-BFBFE865BC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0964146"/>
                  </p:ext>
                </p:extLst>
              </p:nvPr>
            </p:nvGraphicFramePr>
            <p:xfrm>
              <a:off x="78768" y="4015372"/>
              <a:ext cx="4177226" cy="2395704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824173">
                      <a:extLst>
                        <a:ext uri="{9D8B030D-6E8A-4147-A177-3AD203B41FA5}">
                          <a16:colId xmlns:a16="http://schemas.microsoft.com/office/drawing/2014/main" val="2386540526"/>
                        </a:ext>
                      </a:extLst>
                    </a:gridCol>
                    <a:gridCol w="959667">
                      <a:extLst>
                        <a:ext uri="{9D8B030D-6E8A-4147-A177-3AD203B41FA5}">
                          <a16:colId xmlns:a16="http://schemas.microsoft.com/office/drawing/2014/main" val="2146121438"/>
                        </a:ext>
                      </a:extLst>
                    </a:gridCol>
                    <a:gridCol w="1225599">
                      <a:extLst>
                        <a:ext uri="{9D8B030D-6E8A-4147-A177-3AD203B41FA5}">
                          <a16:colId xmlns:a16="http://schemas.microsoft.com/office/drawing/2014/main" val="1855606094"/>
                        </a:ext>
                      </a:extLst>
                    </a:gridCol>
                    <a:gridCol w="1167787">
                      <a:extLst>
                        <a:ext uri="{9D8B030D-6E8A-4147-A177-3AD203B41FA5}">
                          <a16:colId xmlns:a16="http://schemas.microsoft.com/office/drawing/2014/main" val="208783356"/>
                        </a:ext>
                      </a:extLst>
                    </a:gridCol>
                  </a:tblGrid>
                  <a:tr h="59892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5" t="-4040" r="-4066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5464462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Q₁′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d(p1,p3)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d(p2,p3)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87711535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Q₂′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81988579"/>
                      </a:ext>
                    </a:extLst>
                  </a:tr>
                  <a:tr h="598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Q₃′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63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platzhalter 2">
                <a:extLst>
                  <a:ext uri="{FF2B5EF4-FFF2-40B4-BE49-F238E27FC236}">
                    <a16:creationId xmlns:a16="http://schemas.microsoft.com/office/drawing/2014/main" id="{706AF4D6-1AC5-11A8-27A5-911C40B400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5265" y="1212692"/>
                <a:ext cx="4640120" cy="14796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 err="1"/>
                  <a:t>Unions</a:t>
                </a:r>
                <a:r>
                  <a:rPr lang="de-DE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EG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20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ar-EG" sz="20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ar-EG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dirty="0"/>
                  <a:t>: </a:t>
                </a:r>
                <a:endParaRPr lang="de-DE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 dirty="0"/>
                      <m:t>Q</m:t>
                    </m:r>
                    <m:r>
                      <m:rPr>
                        <m:nor/>
                      </m:rPr>
                      <a:rPr lang="de-DE" sz="1800" dirty="0"/>
                      <m:t>₃</m:t>
                    </m:r>
                    <m:r>
                      <m:rPr>
                        <m:nor/>
                      </m:rPr>
                      <a:rPr lang="de-DE" sz="1800" dirty="0"/>
                      <m:t>′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800" b="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 dirty="0"/>
                      <m:t>Q</m:t>
                    </m:r>
                    <m:r>
                      <m:rPr>
                        <m:nor/>
                      </m:rPr>
                      <a:rPr lang="de-DE" sz="1800" dirty="0"/>
                      <m:t>₂</m:t>
                    </m:r>
                    <m:r>
                      <m:rPr>
                        <m:nor/>
                      </m:rPr>
                      <a:rPr lang="de-DE" sz="1800" dirty="0"/>
                      <m:t>′ </m:t>
                    </m:r>
                    <m:r>
                      <a:rPr lang="de-DE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800" b="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 dirty="0"/>
                      <m:t>Q</m:t>
                    </m:r>
                    <m:r>
                      <m:rPr>
                        <m:nor/>
                      </m:rPr>
                      <a:rPr lang="de-DE" sz="1800" dirty="0"/>
                      <m:t>₁</m:t>
                    </m:r>
                    <m:r>
                      <m:rPr>
                        <m:nor/>
                      </m:rPr>
                      <a:rPr lang="de-DE" sz="1800" dirty="0"/>
                      <m:t>′</m:t>
                    </m:r>
                    <m:r>
                      <a:rPr lang="de-DE" sz="18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ar-EG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EG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𝑎𝑙𝑙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𝑟𝑒𝑚𝑎𝑖𝑛𝑖𝑛𝑔</m:t>
                    </m:r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17" name="Textplatzhalter 2">
                <a:extLst>
                  <a:ext uri="{FF2B5EF4-FFF2-40B4-BE49-F238E27FC236}">
                    <a16:creationId xmlns:a16="http://schemas.microsoft.com/office/drawing/2014/main" id="{706AF4D6-1AC5-11A8-27A5-911C40B4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265" y="1212692"/>
                <a:ext cx="4640120" cy="1479663"/>
              </a:xfrm>
              <a:prstGeom prst="rect">
                <a:avLst/>
              </a:prstGeom>
              <a:blipFill>
                <a:blip r:embed="rId5"/>
                <a:stretch>
                  <a:fillRect l="-1445" t="-4115" b="-4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8F503B1F-F523-6015-0A59-B5270E397B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792108"/>
                  </p:ext>
                </p:extLst>
              </p:nvPr>
            </p:nvGraphicFramePr>
            <p:xfrm>
              <a:off x="4689255" y="2839067"/>
              <a:ext cx="6566493" cy="2390332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961536">
                      <a:extLst>
                        <a:ext uri="{9D8B030D-6E8A-4147-A177-3AD203B41FA5}">
                          <a16:colId xmlns:a16="http://schemas.microsoft.com/office/drawing/2014/main" val="2386540526"/>
                        </a:ext>
                      </a:extLst>
                    </a:gridCol>
                    <a:gridCol w="1372113">
                      <a:extLst>
                        <a:ext uri="{9D8B030D-6E8A-4147-A177-3AD203B41FA5}">
                          <a16:colId xmlns:a16="http://schemas.microsoft.com/office/drawing/2014/main" val="2146121438"/>
                        </a:ext>
                      </a:extLst>
                    </a:gridCol>
                    <a:gridCol w="1747505">
                      <a:extLst>
                        <a:ext uri="{9D8B030D-6E8A-4147-A177-3AD203B41FA5}">
                          <a16:colId xmlns:a16="http://schemas.microsoft.com/office/drawing/2014/main" val="1855606094"/>
                        </a:ext>
                      </a:extLst>
                    </a:gridCol>
                    <a:gridCol w="2485339">
                      <a:extLst>
                        <a:ext uri="{9D8B030D-6E8A-4147-A177-3AD203B41FA5}">
                          <a16:colId xmlns:a16="http://schemas.microsoft.com/office/drawing/2014/main" val="208783356"/>
                        </a:ext>
                      </a:extLst>
                    </a:gridCol>
                  </a:tblGrid>
                  <a:tr h="5975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800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5464462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EG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EG" sz="1800" b="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87711535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EG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EG" sz="1800" b="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81988579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EG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EG" sz="1800" b="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d(p1,p3)+d(p7,p8)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63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8F503B1F-F523-6015-0A59-B5270E397B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792108"/>
                  </p:ext>
                </p:extLst>
              </p:nvPr>
            </p:nvGraphicFramePr>
            <p:xfrm>
              <a:off x="4689255" y="2839067"/>
              <a:ext cx="6566493" cy="2390332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961536">
                      <a:extLst>
                        <a:ext uri="{9D8B030D-6E8A-4147-A177-3AD203B41FA5}">
                          <a16:colId xmlns:a16="http://schemas.microsoft.com/office/drawing/2014/main" val="2386540526"/>
                        </a:ext>
                      </a:extLst>
                    </a:gridCol>
                    <a:gridCol w="1372113">
                      <a:extLst>
                        <a:ext uri="{9D8B030D-6E8A-4147-A177-3AD203B41FA5}">
                          <a16:colId xmlns:a16="http://schemas.microsoft.com/office/drawing/2014/main" val="2146121438"/>
                        </a:ext>
                      </a:extLst>
                    </a:gridCol>
                    <a:gridCol w="1747505">
                      <a:extLst>
                        <a:ext uri="{9D8B030D-6E8A-4147-A177-3AD203B41FA5}">
                          <a16:colId xmlns:a16="http://schemas.microsoft.com/office/drawing/2014/main" val="1855606094"/>
                        </a:ext>
                      </a:extLst>
                    </a:gridCol>
                    <a:gridCol w="2485339">
                      <a:extLst>
                        <a:ext uri="{9D8B030D-6E8A-4147-A177-3AD203B41FA5}">
                          <a16:colId xmlns:a16="http://schemas.microsoft.com/office/drawing/2014/main" val="208783356"/>
                        </a:ext>
                      </a:extLst>
                    </a:gridCol>
                  </a:tblGrid>
                  <a:tr h="59758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33" t="-4082" r="-583544" b="-303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k=2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5464462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33" t="-103030" r="-5835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87711535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33" t="-205102" r="-583544" b="-1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81988579"/>
                      </a:ext>
                    </a:extLst>
                  </a:tr>
                  <a:tr h="59758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33" t="-305102" r="-583544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inf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d(p1,p3)+d(p7,p8)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63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36EADCF-10B3-06EB-FE13-E566FF9AC659}"/>
                  </a:ext>
                </a:extLst>
              </p:cNvPr>
              <p:cNvSpPr txBox="1"/>
              <p:nvPr/>
            </p:nvSpPr>
            <p:spPr>
              <a:xfrm>
                <a:off x="4765974" y="5449626"/>
                <a:ext cx="6915741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b="1" dirty="0" err="1"/>
                  <a:t>Finally</a:t>
                </a:r>
                <a:r>
                  <a:rPr lang="en-US" sz="1400" b="1" dirty="0"/>
                  <a:t>: </a:t>
                </a:r>
                <a:endParaRPr lang="de-DE" sz="1400" dirty="0"/>
              </a:p>
              <a:p>
                <a:pPr marL="0" indent="0">
                  <a:buNone/>
                </a:pPr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sz="2000" i="1"/>
                        <m:t>best</m:t>
                      </m:r>
                      <m:d>
                        <m:dPr>
                          <m:sepChr m:val=","/>
                          <m:ctrlPr>
                            <a:rPr lang="ar-EG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EG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EG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ar-EG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r>
                            <m:rPr>
                              <m:nor/>
                            </m:rPr>
                            <a:rPr lang="ar-EG" sz="2000" i="1"/>
                            <m:t> </m:t>
                          </m:r>
                          <m:r>
                            <a:rPr lang="ar-EG" sz="2000" i="1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ar-EG" sz="2000">
                              <a:latin typeface="Cambria Math" panose="02040503050406030204" pitchFamily="18" charset="0"/>
                            </a:rPr>
                            <m:t>−∣</m:t>
                          </m:r>
                          <m:r>
                            <a:rPr lang="ar-EG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ar-EG" sz="2000">
                              <a:latin typeface="Cambria Math" panose="02040503050406030204" pitchFamily="18" charset="0"/>
                            </a:rPr>
                            <m:t>∣</m:t>
                          </m:r>
                        </m:e>
                      </m:d>
                      <m:r>
                        <m:rPr>
                          <m:nor/>
                        </m:rPr>
                        <a:rPr lang="ar-EG" sz="2000" i="1"/>
                        <m:t> </m:t>
                      </m:r>
                      <m:r>
                        <a:rPr lang="ar-EG" sz="2000">
                          <a:latin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ar-EG" sz="2000" i="1"/>
                        <m:t> </m:t>
                      </m:r>
                      <m:r>
                        <a:rPr lang="ar-EG" sz="20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sz="2000" dirty="0"/>
                        <m:t>d</m:t>
                      </m:r>
                      <m:r>
                        <m:rPr>
                          <m:nor/>
                        </m:rPr>
                        <a:rPr lang="de-DE" sz="2000" dirty="0"/>
                        <m:t>(</m:t>
                      </m:r>
                      <m:r>
                        <m:rPr>
                          <m:nor/>
                        </m:rPr>
                        <a:rPr lang="de-DE" sz="2000" dirty="0"/>
                        <m:t>p</m:t>
                      </m:r>
                      <m:r>
                        <m:rPr>
                          <m:nor/>
                        </m:rPr>
                        <a:rPr lang="de-DE" sz="2000" dirty="0"/>
                        <m:t>1</m:t>
                      </m:r>
                      <m:r>
                        <m:rPr>
                          <m:nor/>
                        </m:rPr>
                        <a:rPr lang="de-DE" sz="2000" dirty="0"/>
                        <m:t>,</m:t>
                      </m:r>
                      <m:r>
                        <m:rPr>
                          <m:nor/>
                        </m:rPr>
                        <a:rPr lang="de-DE" sz="2000" dirty="0"/>
                        <m:t>p</m:t>
                      </m:r>
                      <m:r>
                        <m:rPr>
                          <m:nor/>
                        </m:rPr>
                        <a:rPr lang="de-DE" sz="2000" dirty="0"/>
                        <m:t>3</m:t>
                      </m:r>
                      <m:r>
                        <m:rPr>
                          <m:nor/>
                        </m:rPr>
                        <a:rPr lang="de-DE" sz="2000" dirty="0"/>
                        <m:t>) + </m:t>
                      </m:r>
                      <m:r>
                        <m:rPr>
                          <m:nor/>
                        </m:rPr>
                        <a:rPr lang="de-DE" sz="2000" dirty="0"/>
                        <m:t>d</m:t>
                      </m:r>
                      <m:r>
                        <m:rPr>
                          <m:nor/>
                        </m:rPr>
                        <a:rPr lang="de-DE" sz="2000" dirty="0"/>
                        <m:t>(</m:t>
                      </m:r>
                      <m:r>
                        <m:rPr>
                          <m:nor/>
                        </m:rPr>
                        <a:rPr lang="de-DE" sz="2000" dirty="0"/>
                        <m:t>p</m:t>
                      </m:r>
                      <m:r>
                        <m:rPr>
                          <m:nor/>
                        </m:rPr>
                        <a:rPr lang="de-DE" sz="2000" dirty="0"/>
                        <m:t>7</m:t>
                      </m:r>
                      <m:r>
                        <m:rPr>
                          <m:nor/>
                        </m:rPr>
                        <a:rPr lang="de-DE" sz="2000" dirty="0"/>
                        <m:t>,</m:t>
                      </m:r>
                      <m:r>
                        <m:rPr>
                          <m:nor/>
                        </m:rPr>
                        <a:rPr lang="de-DE" sz="2000" dirty="0"/>
                        <m:t>p</m:t>
                      </m:r>
                      <m:r>
                        <m:rPr>
                          <m:nor/>
                        </m:rPr>
                        <a:rPr lang="de-DE" sz="2000" dirty="0"/>
                        <m:t>8</m:t>
                      </m:r>
                      <m:r>
                        <m:rPr>
                          <m:nor/>
                        </m:rPr>
                        <a:rPr lang="de-DE" sz="2000" dirty="0"/>
                        <m:t>)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 + 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d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(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p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4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,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p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6</m:t>
                      </m:r>
                      <m:r>
                        <m:rPr>
                          <m:nor/>
                        </m:rPr>
                        <a:rPr lang="de-DE" sz="2000" b="0" i="0" dirty="0" smtClean="0"/>
                        <m:t>)</m:t>
                      </m:r>
                    </m:oMath>
                  </m:oMathPara>
                </a14:m>
                <a:endParaRPr lang="de-DE" sz="2000" dirty="0"/>
              </a:p>
              <a:p>
                <a:pPr marL="0" indent="0">
                  <a:buNone/>
                </a:pPr>
                <a:endParaRPr lang="de-DE" sz="1600" b="0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36EADCF-10B3-06EB-FE13-E566FF9AC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974" y="5449626"/>
                <a:ext cx="6915741" cy="1138773"/>
              </a:xfrm>
              <a:prstGeom prst="rect">
                <a:avLst/>
              </a:prstGeom>
              <a:blipFill>
                <a:blip r:embed="rId7"/>
                <a:stretch>
                  <a:fillRect l="-529" t="-16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1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ECBA510D-5139-8872-5FDD-709793023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00" y="979472"/>
            <a:ext cx="6780700" cy="4899055"/>
          </a:xfrm>
          <a:prstGeom prst="rect">
            <a:avLst/>
          </a:prstGeom>
        </p:spPr>
      </p:pic>
      <p:sp>
        <p:nvSpPr>
          <p:cNvPr id="5" name="Geschweifte Klammer links 4">
            <a:extLst>
              <a:ext uri="{FF2B5EF4-FFF2-40B4-BE49-F238E27FC236}">
                <a16:creationId xmlns:a16="http://schemas.microsoft.com/office/drawing/2014/main" id="{F74A0C4A-B609-431A-659A-CBEB313BD350}"/>
              </a:ext>
            </a:extLst>
          </p:cNvPr>
          <p:cNvSpPr/>
          <p:nvPr/>
        </p:nvSpPr>
        <p:spPr>
          <a:xfrm>
            <a:off x="4933946" y="1417861"/>
            <a:ext cx="490417" cy="1146231"/>
          </a:xfrm>
          <a:prstGeom prst="leftBrac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AB1AEEB3-5EBE-BD5F-7EB3-9A9DFC51A0BD}"/>
              </a:ext>
            </a:extLst>
          </p:cNvPr>
          <p:cNvSpPr/>
          <p:nvPr/>
        </p:nvSpPr>
        <p:spPr>
          <a:xfrm>
            <a:off x="4973384" y="2848893"/>
            <a:ext cx="490417" cy="433969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2EC60734-0165-B91B-E63A-3447C3459B5E}"/>
              </a:ext>
            </a:extLst>
          </p:cNvPr>
          <p:cNvSpPr/>
          <p:nvPr/>
        </p:nvSpPr>
        <p:spPr>
          <a:xfrm>
            <a:off x="4973384" y="3310118"/>
            <a:ext cx="490417" cy="383765"/>
          </a:xfrm>
          <a:prstGeom prst="leftBrace">
            <a:avLst/>
          </a:prstGeom>
          <a:ln>
            <a:solidFill>
              <a:srgbClr val="E7E73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4C39EB3B-CEDA-46C1-4FBE-2A6ED81A17E0}"/>
              </a:ext>
            </a:extLst>
          </p:cNvPr>
          <p:cNvSpPr/>
          <p:nvPr/>
        </p:nvSpPr>
        <p:spPr>
          <a:xfrm>
            <a:off x="4913980" y="3718170"/>
            <a:ext cx="549822" cy="362833"/>
          </a:xfrm>
          <a:prstGeom prst="leftBrac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schweifte Klammer links 8">
            <a:extLst>
              <a:ext uri="{FF2B5EF4-FFF2-40B4-BE49-F238E27FC236}">
                <a16:creationId xmlns:a16="http://schemas.microsoft.com/office/drawing/2014/main" id="{95BBD688-DB88-C572-5357-E4EB474E0051}"/>
              </a:ext>
            </a:extLst>
          </p:cNvPr>
          <p:cNvSpPr/>
          <p:nvPr/>
        </p:nvSpPr>
        <p:spPr>
          <a:xfrm>
            <a:off x="4973384" y="4127690"/>
            <a:ext cx="490417" cy="139136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1D2B87-0247-DD4B-1DD0-134F62116B53}"/>
              </a:ext>
            </a:extLst>
          </p:cNvPr>
          <p:cNvSpPr txBox="1"/>
          <p:nvPr/>
        </p:nvSpPr>
        <p:spPr>
          <a:xfrm>
            <a:off x="3117649" y="1738300"/>
            <a:ext cx="21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Brute-Force </a:t>
            </a:r>
            <a:r>
              <a:rPr lang="de-DE" dirty="0" err="1">
                <a:highlight>
                  <a:srgbClr val="00FF00"/>
                </a:highlight>
              </a:rPr>
              <a:t>if</a:t>
            </a:r>
            <a:r>
              <a:rPr lang="de-DE" dirty="0">
                <a:highlight>
                  <a:srgbClr val="00FF00"/>
                </a:highlight>
              </a:rPr>
              <a:t> </a:t>
            </a:r>
            <a:r>
              <a:rPr lang="de-DE" dirty="0" err="1">
                <a:highlight>
                  <a:srgbClr val="00FF00"/>
                </a:highlight>
              </a:rPr>
              <a:t>instance</a:t>
            </a:r>
            <a:r>
              <a:rPr lang="de-DE" dirty="0">
                <a:highlight>
                  <a:srgbClr val="00FF00"/>
                </a:highlight>
              </a:rPr>
              <a:t> </a:t>
            </a:r>
            <a:r>
              <a:rPr lang="de-DE" dirty="0" err="1">
                <a:highlight>
                  <a:srgbClr val="00FF00"/>
                </a:highlight>
              </a:rPr>
              <a:t>is</a:t>
            </a:r>
            <a:r>
              <a:rPr lang="de-DE" dirty="0">
                <a:highlight>
                  <a:srgbClr val="00FF00"/>
                </a:highlight>
              </a:rPr>
              <a:t> </a:t>
            </a:r>
            <a:r>
              <a:rPr lang="de-DE" dirty="0" err="1">
                <a:highlight>
                  <a:srgbClr val="00FF00"/>
                </a:highlight>
              </a:rPr>
              <a:t>small</a:t>
            </a:r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C1529C4-2285-DA79-F277-10F91D2E4F6F}"/>
              </a:ext>
            </a:extLst>
          </p:cNvPr>
          <p:cNvSpPr txBox="1"/>
          <p:nvPr/>
        </p:nvSpPr>
        <p:spPr>
          <a:xfrm>
            <a:off x="3230308" y="3289230"/>
            <a:ext cx="275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Guess </a:t>
            </a:r>
            <a:r>
              <a:rPr lang="de-DE" dirty="0" err="1">
                <a:highlight>
                  <a:srgbClr val="FFFF00"/>
                </a:highlight>
              </a:rPr>
              <a:t>cut</a:t>
            </a:r>
            <a:r>
              <a:rPr lang="de-DE" dirty="0">
                <a:highlight>
                  <a:srgbClr val="FFFF00"/>
                </a:highlight>
              </a:rPr>
              <a:t> Balls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BC8FBBA-51C2-14D2-ED0D-2A30DB95DB47}"/>
              </a:ext>
            </a:extLst>
          </p:cNvPr>
          <p:cNvSpPr txBox="1"/>
          <p:nvPr/>
        </p:nvSpPr>
        <p:spPr>
          <a:xfrm>
            <a:off x="3230308" y="3724538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ighlight>
                  <a:srgbClr val="00FFFF"/>
                </a:highlight>
              </a:rPr>
              <a:t>Recursive</a:t>
            </a:r>
            <a:r>
              <a:rPr lang="de-DE" dirty="0">
                <a:highlight>
                  <a:srgbClr val="00FFFF"/>
                </a:highlight>
              </a:rPr>
              <a:t> </a:t>
            </a:r>
            <a:r>
              <a:rPr lang="de-DE" dirty="0" err="1">
                <a:highlight>
                  <a:srgbClr val="00FFFF"/>
                </a:highlight>
              </a:rPr>
              <a:t>calls</a:t>
            </a:r>
            <a:endParaRPr lang="de-DE" dirty="0">
              <a:highlight>
                <a:srgbClr val="00FFFF"/>
              </a:highligh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840ACD-4A9D-0513-C44E-853754FF69AF}"/>
              </a:ext>
            </a:extLst>
          </p:cNvPr>
          <p:cNvSpPr txBox="1"/>
          <p:nvPr/>
        </p:nvSpPr>
        <p:spPr>
          <a:xfrm>
            <a:off x="4413329" y="4638707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DP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E3930B0-866F-0168-1589-C6F46468C67E}"/>
              </a:ext>
            </a:extLst>
          </p:cNvPr>
          <p:cNvSpPr txBox="1"/>
          <p:nvPr/>
        </p:nvSpPr>
        <p:spPr>
          <a:xfrm>
            <a:off x="3922912" y="2897244"/>
            <a:ext cx="114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FF00FF"/>
                </a:highlight>
              </a:rPr>
              <a:t>Partition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9BB1577-DAC0-9170-B3B6-D028D56B3C6A}"/>
              </a:ext>
            </a:extLst>
          </p:cNvPr>
          <p:cNvSpPr txBox="1"/>
          <p:nvPr/>
        </p:nvSpPr>
        <p:spPr>
          <a:xfrm>
            <a:off x="1141585" y="4020187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Do                            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B93F6F1-A58C-6A09-41CE-1572A7C67F09}"/>
                  </a:ext>
                </a:extLst>
              </p:cNvPr>
              <p:cNvSpPr txBox="1"/>
              <p:nvPr/>
            </p:nvSpPr>
            <p:spPr>
              <a:xfrm>
                <a:off x="1482538" y="4020187"/>
                <a:ext cx="210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de-DE" dirty="0"/>
                  <a:t> trials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B93F6F1-A58C-6A09-41CE-1572A7C6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538" y="4020187"/>
                <a:ext cx="2100943" cy="369332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eschweifte Klammer links 18">
            <a:extLst>
              <a:ext uri="{FF2B5EF4-FFF2-40B4-BE49-F238E27FC236}">
                <a16:creationId xmlns:a16="http://schemas.microsoft.com/office/drawing/2014/main" id="{182B0B7F-B279-EFE2-58AE-C6E3E910E684}"/>
              </a:ext>
            </a:extLst>
          </p:cNvPr>
          <p:cNvSpPr/>
          <p:nvPr/>
        </p:nvSpPr>
        <p:spPr>
          <a:xfrm>
            <a:off x="2896526" y="2705070"/>
            <a:ext cx="622262" cy="3042587"/>
          </a:xfrm>
          <a:prstGeom prst="leftBrace">
            <a:avLst>
              <a:gd name="adj1" fmla="val 10553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47548CB-4215-1D1D-4B0C-CD3905E4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277" y="-242"/>
            <a:ext cx="2952717" cy="28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/>
      <p:bldP spid="14" grpId="0"/>
      <p:bldP spid="16" grpId="0"/>
      <p:bldP spid="17" grpId="0"/>
      <p:bldP spid="18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8724E8-989D-8E0C-49D5-15D53CDE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Real-world motivations</a:t>
            </a:r>
          </a:p>
        </p:txBody>
      </p:sp>
      <p:graphicFrame>
        <p:nvGraphicFramePr>
          <p:cNvPr id="5" name="Textplatzhalter 2">
            <a:extLst>
              <a:ext uri="{FF2B5EF4-FFF2-40B4-BE49-F238E27FC236}">
                <a16:creationId xmlns:a16="http://schemas.microsoft.com/office/drawing/2014/main" id="{7B98FA73-614B-2DC0-3A84-906F264E53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53113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6637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938E6-F694-FE71-983F-2A412725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385D00-5576-E660-C330-818D21848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0F3E82-30E3-D7B4-60E5-34908F777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6E006C-2AF3-6818-881E-F0B6BA282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5BE9E4-22DE-A4A6-017E-12024A3B5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EED3CA-5122-A4F3-BC71-727F1C1C6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096ABF6-37E3-DB6E-2B2B-02AA61682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38F12D-A7C1-C5B1-9562-47AC341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1994E2C-2006-49CC-CE7B-DB9D67560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A13693-FA74-6027-2945-BCE38D01B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6984E8-DFE0-D932-8268-308965BEF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CF27C8-6119-88FB-A5DE-66EF3E0E4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33A49E7-91B6-C76A-E639-016B9705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7601" y="209670"/>
            <a:ext cx="1928585" cy="7601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i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Runnning</a:t>
            </a:r>
            <a:r>
              <a:rPr lang="en-US" sz="3600" i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time.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1723A3-2710-D3A7-FF1C-1C6311AF8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60D54D9-E058-CAD5-02E0-F840E5CAE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FEC9A4-6DF3-4F4F-1954-65B6F3B5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4610D9-B150-F24A-5208-9A191730B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01FDE0-A720-E3A9-C9FA-31840D25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D248D7-B88F-116B-9BE5-7ECEBE702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0A49DB-0373-8E4C-4027-9542925A1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532F649-AC8A-F2E6-EAED-09D08094C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587284D-D40C-91D6-040E-29A7EB333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CE29B6-F561-1287-5FBC-E992C20B8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8A08505-D9FD-3D28-7DC7-55299CCDB0E4}"/>
                  </a:ext>
                </a:extLst>
              </p:cNvPr>
              <p:cNvSpPr txBox="1"/>
              <p:nvPr/>
            </p:nvSpPr>
            <p:spPr>
              <a:xfrm>
                <a:off x="5729608" y="1056410"/>
                <a:ext cx="2050915" cy="1138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28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  <a:p>
                <a:pPr lvl="1">
                  <a:spcAft>
                    <a:spcPts val="600"/>
                  </a:spcAft>
                </a:pPr>
                <a:r>
                  <a:rPr lang="de-DE" dirty="0"/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8A08505-D9FD-3D28-7DC7-55299CCDB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608" y="1056410"/>
                <a:ext cx="2050915" cy="11387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DAF145EE-EFB0-EAE1-9AF5-79C158BB3432}"/>
              </a:ext>
            </a:extLst>
          </p:cNvPr>
          <p:cNvSpPr txBox="1"/>
          <p:nvPr/>
        </p:nvSpPr>
        <p:spPr>
          <a:xfrm>
            <a:off x="3658001" y="1085089"/>
            <a:ext cx="243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Recursion</a:t>
            </a:r>
            <a:r>
              <a:rPr lang="de-DE" sz="2400" dirty="0"/>
              <a:t> </a:t>
            </a:r>
            <a:r>
              <a:rPr lang="de-DE" sz="2400" dirty="0" err="1"/>
              <a:t>depth</a:t>
            </a:r>
            <a:r>
              <a:rPr lang="de-DE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490FD1A-3448-2D4F-CA2F-128E4BCB8BF1}"/>
                  </a:ext>
                </a:extLst>
              </p:cNvPr>
              <p:cNvSpPr txBox="1"/>
              <p:nvPr/>
            </p:nvSpPr>
            <p:spPr>
              <a:xfrm>
                <a:off x="5410878" y="1943266"/>
                <a:ext cx="2050915" cy="821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800" b="0" i="1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sz="2800" i="1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28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1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de-DE" sz="2800" i="1" dirty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de-DE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490FD1A-3448-2D4F-CA2F-128E4BCB8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878" y="1943266"/>
                <a:ext cx="2050915" cy="821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4FBAFE35-59B3-EC1B-233B-3989201D5FD5}"/>
              </a:ext>
            </a:extLst>
          </p:cNvPr>
          <p:cNvSpPr txBox="1"/>
          <p:nvPr/>
        </p:nvSpPr>
        <p:spPr>
          <a:xfrm>
            <a:off x="3679656" y="1972306"/>
            <a:ext cx="196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costing</a:t>
            </a:r>
            <a:r>
              <a:rPr lang="de-DE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01CCD5D-2613-EBD7-0914-6EE888E1D630}"/>
                  </a:ext>
                </a:extLst>
              </p:cNvPr>
              <p:cNvSpPr txBox="1"/>
              <p:nvPr/>
            </p:nvSpPr>
            <p:spPr>
              <a:xfrm>
                <a:off x="2300526" y="3759032"/>
                <a:ext cx="7764279" cy="60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de-DE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3200" i="1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de-DE" sz="3200" i="1">
                                <a:latin typeface="Cambria Math" panose="02040503050406030204" pitchFamily="18" charset="0"/>
                              </a:rPr>
                              <m:t>O</m:t>
                            </m:r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de-DE" sz="3200" i="1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3200" i="1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de-DE" sz="32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r>
                          <a:rPr lang="de-DE" sz="32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sz="3200" i="1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32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de-DE" sz="3200" i="1" dirty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de-DE" sz="3200" b="0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3200" b="0" i="1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sz="3200" b="0" i="1" dirty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32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3200" b="0" i="1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de-DE" sz="32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32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de-DE" sz="3200" dirty="0"/>
                  <a:t>  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01CCD5D-2613-EBD7-0914-6EE888E1D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526" y="3759032"/>
                <a:ext cx="7764279" cy="606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08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17D222-0F1E-536E-006D-05F46AD3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3FD00C-DE7D-A21F-552B-716948C98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A564B-C161-D393-899A-ABA574D23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BFC657-8D39-FE96-C048-1417247DA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113" y="154463"/>
            <a:ext cx="2582114" cy="8697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Correctness.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23DF80-38DB-103B-A89D-DE07A339A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F769A55-6759-B165-C612-8D8826BE0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3982E-5E48-77A4-9562-46DABF117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AEF9D59-558C-087F-4E8F-2036AC5F1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83346FD-7AB7-BF40-4CB8-4D1F51575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6DF1B34-5F3D-760B-B650-8F251E0466D4}"/>
              </a:ext>
            </a:extLst>
          </p:cNvPr>
          <p:cNvSpPr txBox="1"/>
          <p:nvPr/>
        </p:nvSpPr>
        <p:spPr>
          <a:xfrm>
            <a:off x="294773" y="186819"/>
            <a:ext cx="6265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Correctness </a:t>
            </a:r>
            <a:r>
              <a:rPr lang="de-DE" sz="2800" b="1" u="sng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Overview</a:t>
            </a:r>
            <a:endParaRPr lang="de-DE" sz="2800" b="1" u="sng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68C5C02-0E0F-BA84-2682-E025C0F6EF2A}"/>
                  </a:ext>
                </a:extLst>
              </p:cNvPr>
              <p:cNvSpPr txBox="1"/>
              <p:nvPr/>
            </p:nvSpPr>
            <p:spPr>
              <a:xfrm>
                <a:off x="294772" y="1024248"/>
                <a:ext cx="8120807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endParaRPr lang="en-US" sz="2400" b="1" dirty="0"/>
              </a:p>
              <a:p>
                <a:r>
                  <a:rPr lang="en-US" sz="2400" b="1" dirty="0"/>
                  <a:t>Event 1: </a:t>
                </a:r>
                <a:r>
                  <a:rPr lang="en-US" sz="2400" i="1" dirty="0"/>
                  <a:t>A “good partition” occurs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r>
                  <a:rPr lang="en-US" sz="2400" b="1" dirty="0"/>
                  <a:t>Event 2: </a:t>
                </a:r>
                <a:r>
                  <a:rPr lang="en-US" sz="2400" i="1" dirty="0"/>
                  <a:t>Correct guess for C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b="1" dirty="0"/>
              </a:p>
              <a:p>
                <a:r>
                  <a:rPr lang="en-US" sz="2400" b="1" dirty="0"/>
                  <a:t>Event 3: </a:t>
                </a:r>
                <a:r>
                  <a:rPr lang="en-US" sz="2400" i="1" dirty="0"/>
                  <a:t>All recursive calls return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2400" i="1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  <a:p>
                <a:r>
                  <a:rPr lang="de-DE" sz="2400" b="1" dirty="0"/>
                  <a:t>Event 4: </a:t>
                </a:r>
                <a:r>
                  <a:rPr lang="de-DE" sz="2400" i="1" dirty="0"/>
                  <a:t>DP </a:t>
                </a:r>
                <a:r>
                  <a:rPr lang="de-DE" sz="2400" i="1" dirty="0" err="1"/>
                  <a:t>recombination</a:t>
                </a:r>
                <a:r>
                  <a:rPr lang="de-DE" sz="2400" i="1" dirty="0"/>
                  <a:t> </a:t>
                </a:r>
                <a:r>
                  <a:rPr lang="de-DE" sz="2400" i="1" dirty="0" err="1"/>
                  <a:t>reconstructs</a:t>
                </a:r>
                <a:r>
                  <a:rPr lang="de-DE" sz="2400" i="1" dirty="0"/>
                  <a:t> OPT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b="1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68C5C02-0E0F-BA84-2682-E025C0F6E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72" y="1024248"/>
                <a:ext cx="8120807" cy="3416320"/>
              </a:xfrm>
              <a:prstGeom prst="rect">
                <a:avLst/>
              </a:prstGeom>
              <a:blipFill>
                <a:blip r:embed="rId2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5EB52-190B-0CBD-694D-A4EE6F53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52987-5F91-8EA1-7753-CBC864FC7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0A8064-1359-13F8-4EBB-8517CE4A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AFDDA0-3D0C-F4E0-ACF4-1D3FC8FB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113" y="154463"/>
            <a:ext cx="2582114" cy="8697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Correctness.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E05BA1-CA07-870D-1859-1ECF2AC3E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C1F551-44C2-6610-8E5C-8C30EB34B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4A787F-15DA-3791-2533-F6B746D3E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A019D74-2F74-8A07-5CEC-155F21CCA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D9181B7-711D-89E5-3F93-81C3849EA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944581D-9297-1FE5-FA6A-EBFC3E45FFDB}"/>
                  </a:ext>
                </a:extLst>
              </p:cNvPr>
              <p:cNvSpPr txBox="1"/>
              <p:nvPr/>
            </p:nvSpPr>
            <p:spPr>
              <a:xfrm>
                <a:off x="294772" y="1860949"/>
                <a:ext cx="8043685" cy="2994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de-DE" sz="2800" dirty="0"/>
                  <a:t>Show </a:t>
                </a:r>
                <a:r>
                  <a:rPr lang="de-DE" sz="2800" dirty="0" err="1"/>
                  <a:t>by</a:t>
                </a:r>
                <a:r>
                  <a:rPr lang="de-DE" sz="2800" dirty="0"/>
                  <a:t> </a:t>
                </a:r>
                <a:r>
                  <a:rPr lang="de-DE" sz="2800" dirty="0" err="1"/>
                  <a:t>induction</a:t>
                </a:r>
                <a:r>
                  <a:rPr lang="de-DE" sz="2800" dirty="0"/>
                  <a:t> on |Q| </a:t>
                </a:r>
                <a:r>
                  <a:rPr lang="de-DE" sz="2800" dirty="0" err="1"/>
                  <a:t>that</a:t>
                </a:r>
                <a:r>
                  <a:rPr lang="de-DE" sz="2800" dirty="0"/>
                  <a:t> </a:t>
                </a:r>
                <a:r>
                  <a:rPr lang="de-DE" sz="2800" dirty="0" err="1"/>
                  <a:t>for</a:t>
                </a:r>
                <a:r>
                  <a:rPr lang="de-DE" sz="2800" dirty="0"/>
                  <a:t> </a:t>
                </a:r>
                <a:r>
                  <a:rPr lang="de-DE" sz="2800" dirty="0" err="1"/>
                  <a:t>any</a:t>
                </a:r>
                <a:r>
                  <a:rPr lang="de-DE" sz="2800" dirty="0"/>
                  <a:t> </a:t>
                </a:r>
                <a:r>
                  <a:rPr lang="de-DE" sz="2800" dirty="0" err="1"/>
                  <a:t>instance</a:t>
                </a:r>
                <a:r>
                  <a:rPr lang="de-DE" sz="2800" dirty="0"/>
                  <a:t> (</a:t>
                </a:r>
                <a:r>
                  <a:rPr lang="de-DE" sz="2800" dirty="0" err="1"/>
                  <a:t>Q,k</a:t>
                </a:r>
                <a:r>
                  <a:rPr lang="de-DE" sz="2800" dirty="0"/>
                  <a:t>) </a:t>
                </a:r>
                <a:r>
                  <a:rPr lang="de-DE" sz="2800" dirty="0" err="1"/>
                  <a:t>with</a:t>
                </a:r>
                <a:r>
                  <a:rPr lang="de-DE" sz="2800" dirty="0"/>
                  <a:t>   </a:t>
                </a:r>
                <a14:m>
                  <m:oMath xmlns:m="http://schemas.openxmlformats.org/officeDocument/2006/math">
                    <m:r>
                      <a:rPr lang="de-DE" sz="2800" dirty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de-DE" sz="2800" b="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2800" b="0" i="0" dirty="0" smtClean="0">
                        <a:latin typeface="Cambria Math" panose="02040503050406030204" pitchFamily="18" charset="0"/>
                      </a:rPr>
                      <m:t>|≥</m:t>
                    </m:r>
                    <m:r>
                      <a:rPr lang="de-DE" sz="28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sz="2800" dirty="0"/>
                  <a:t>, BC-Compute(</a:t>
                </a:r>
                <a:r>
                  <a:rPr lang="de-DE" sz="2800" dirty="0" err="1"/>
                  <a:t>Q,k</a:t>
                </a:r>
                <a:r>
                  <a:rPr lang="de-DE" sz="2800" dirty="0"/>
                  <a:t>) </a:t>
                </a:r>
                <a:r>
                  <a:rPr lang="de-DE" sz="2800" dirty="0" err="1"/>
                  <a:t>returns</a:t>
                </a:r>
                <a:r>
                  <a:rPr lang="de-DE" sz="2800" dirty="0"/>
                  <a:t> an optimal k-cover </a:t>
                </a:r>
                <a:r>
                  <a:rPr lang="de-DE" sz="2800" dirty="0" err="1"/>
                  <a:t>of</a:t>
                </a:r>
                <a:r>
                  <a:rPr lang="de-DE" sz="2800" dirty="0"/>
                  <a:t> Q </a:t>
                </a:r>
                <a:r>
                  <a:rPr lang="de-DE" sz="2800" dirty="0" err="1"/>
                  <a:t>with</a:t>
                </a:r>
                <a:r>
                  <a:rPr lang="de-DE" sz="2800" dirty="0"/>
                  <a:t> </a:t>
                </a:r>
                <a:r>
                  <a:rPr lang="de-DE" sz="2800" dirty="0" err="1"/>
                  <a:t>probability</a:t>
                </a:r>
                <a:r>
                  <a:rPr lang="de-DE" sz="2800" dirty="0"/>
                  <a:t> at least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de-DE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8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EG" sz="280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ar-EG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ar-EG" sz="2800">
                              <a:latin typeface="Cambria Math" panose="02040503050406030204" pitchFamily="18" charset="0"/>
                            </a:rPr>
                            <m:t>∣−</m:t>
                          </m:r>
                          <m:r>
                            <a:rPr lang="ar-EG" sz="2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ar-EG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EG" sz="280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ar-EG" sz="2800" dirty="0"/>
              </a:p>
              <a:p>
                <a:pPr marL="457200" indent="-457200">
                  <a:buFont typeface="+mj-lt"/>
                  <a:buAutoNum type="arabicPeriod"/>
                </a:pPr>
                <a:endParaRPr lang="de-DE" sz="2400" b="1" u="sng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944581D-9297-1FE5-FA6A-EBFC3E45F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72" y="1860949"/>
                <a:ext cx="8043685" cy="2994602"/>
              </a:xfrm>
              <a:prstGeom prst="rect">
                <a:avLst/>
              </a:prstGeom>
              <a:blipFill>
                <a:blip r:embed="rId2"/>
                <a:stretch>
                  <a:fillRect l="-1364" t="-2033" r="-1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1">
            <a:extLst>
              <a:ext uri="{FF2B5EF4-FFF2-40B4-BE49-F238E27FC236}">
                <a16:creationId xmlns:a16="http://schemas.microsoft.com/office/drawing/2014/main" id="{ABDE4F32-C073-0881-924F-0E0278843597}"/>
              </a:ext>
            </a:extLst>
          </p:cNvPr>
          <p:cNvSpPr txBox="1">
            <a:spLocks/>
          </p:cNvSpPr>
          <p:nvPr/>
        </p:nvSpPr>
        <p:spPr>
          <a:xfrm>
            <a:off x="427984" y="-130560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Goal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B15A4-DF5D-3104-E339-D6551DFE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A798AD-D849-B85B-E503-49750DA3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F1973-580F-968A-B842-F8A2BB34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4A9695-0AD0-53CF-02F8-7C0A23A5E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298" y="-371191"/>
            <a:ext cx="3417256" cy="13760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Correctness.</a:t>
            </a: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890AF-0BD5-7C63-CC9A-2E9CFCF57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E43E1D-ED3B-65E2-2BFC-C0F3C698C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D06FC20-82CD-65E5-B463-4D1C604B9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391EF1-4ACD-8126-38D6-81FA09E86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159977-6348-B7BE-5128-609B12590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66B671EB-F5CD-C902-0521-9B7C52EFCE61}"/>
              </a:ext>
            </a:extLst>
          </p:cNvPr>
          <p:cNvSpPr txBox="1"/>
          <p:nvPr/>
        </p:nvSpPr>
        <p:spPr>
          <a:xfrm>
            <a:off x="427984" y="1770727"/>
            <a:ext cx="77795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If</a:t>
            </a:r>
            <a:r>
              <a:rPr lang="de-DE" sz="3200" dirty="0"/>
              <a:t> (</a:t>
            </a:r>
            <a:r>
              <a:rPr lang="de-DE" sz="3200" dirty="0" err="1"/>
              <a:t>Q,k</a:t>
            </a:r>
            <a:r>
              <a:rPr lang="de-DE" sz="3200" dirty="0"/>
              <a:t>) </a:t>
            </a:r>
            <a:r>
              <a:rPr lang="de-DE" sz="3200" dirty="0" err="1"/>
              <a:t>is</a:t>
            </a:r>
            <a:r>
              <a:rPr lang="de-DE" sz="3200" dirty="0"/>
              <a:t> a </a:t>
            </a:r>
            <a:r>
              <a:rPr lang="de-DE" sz="3200" dirty="0" err="1"/>
              <a:t>base-case</a:t>
            </a:r>
            <a:r>
              <a:rPr lang="de-DE" sz="3200" dirty="0"/>
              <a:t> </a:t>
            </a:r>
            <a:r>
              <a:rPr lang="de-DE" sz="3200" dirty="0" err="1"/>
              <a:t>instance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algorithm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correct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</a:t>
            </a:r>
            <a:r>
              <a:rPr lang="de-DE" sz="3200" dirty="0" err="1"/>
              <a:t>probability</a:t>
            </a:r>
            <a:r>
              <a:rPr lang="de-DE" sz="3200" dirty="0"/>
              <a:t> 1. </a:t>
            </a:r>
          </a:p>
          <a:p>
            <a:endParaRPr lang="de-DE" sz="3200" dirty="0"/>
          </a:p>
          <a:p>
            <a:endParaRPr lang="de-DE" sz="3200" dirty="0"/>
          </a:p>
          <a:p>
            <a:r>
              <a:rPr lang="de-DE" sz="2800" b="1" dirty="0"/>
              <a:t>So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  <a:r>
              <a:rPr lang="de-DE" sz="2800" b="1" dirty="0" err="1"/>
              <a:t>base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  <a:r>
              <a:rPr lang="de-DE" sz="2800" b="1" dirty="0" err="1"/>
              <a:t>induction</a:t>
            </a:r>
            <a:r>
              <a:rPr lang="de-DE" sz="2800" b="1" dirty="0"/>
              <a:t> </a:t>
            </a:r>
            <a:r>
              <a:rPr lang="de-DE" sz="2800" b="1" dirty="0" err="1"/>
              <a:t>holds</a:t>
            </a:r>
            <a:r>
              <a:rPr lang="de-DE" sz="3200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29FC15-9091-BABA-7C5C-90AFFB97287E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26D4655-B732-4532-E6AA-481B17671ADC}"/>
              </a:ext>
            </a:extLst>
          </p:cNvPr>
          <p:cNvSpPr txBox="1">
            <a:spLocks/>
          </p:cNvSpPr>
          <p:nvPr/>
        </p:nvSpPr>
        <p:spPr>
          <a:xfrm>
            <a:off x="427984" y="-130560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Base cases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23C58-0B50-532C-3CDB-4A3B82CA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A09C9D5-8340-9D71-DFF5-EA33AA9DC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AD38AB-6EE5-3299-9A9F-652B9F32A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357B49-FAF1-3074-1AA7-49156C50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298" y="-371191"/>
            <a:ext cx="3417256" cy="13760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Correctness.</a:t>
            </a: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599C7D-70DC-C702-DEB5-EAB95C28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BE6844-C3D1-DD51-539E-C0B83139D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243E430-E930-AA9F-5525-241E2D808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8EBBAD-D390-FC12-A136-291F217C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AD9E50-FFD3-0A13-D1C8-C396B1152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E9B298B-3515-925D-16C0-E7F499905164}"/>
                  </a:ext>
                </a:extLst>
              </p:cNvPr>
              <p:cNvSpPr txBox="1"/>
              <p:nvPr/>
            </p:nvSpPr>
            <p:spPr>
              <a:xfrm>
                <a:off x="427984" y="1820479"/>
                <a:ext cx="7670988" cy="3805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Assume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every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smaller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instance</a:t>
                </a:r>
                <a:r>
                  <a:rPr lang="de-DE" sz="2400" dirty="0"/>
                  <a:t> (</a:t>
                </a:r>
                <a:r>
                  <a:rPr lang="de-DE" sz="2400" dirty="0" err="1"/>
                  <a:t>Q‘,k</a:t>
                </a:r>
                <a:r>
                  <a:rPr lang="de-DE" sz="2400" dirty="0"/>
                  <a:t>‘)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|Q‘|&lt;|Q|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algorithm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returns</a:t>
                </a:r>
                <a:r>
                  <a:rPr lang="de-DE" sz="2400" dirty="0"/>
                  <a:t> an optimal </a:t>
                </a:r>
                <a:r>
                  <a:rPr lang="de-DE" sz="2400" dirty="0" err="1"/>
                  <a:t>cover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probability</a:t>
                </a:r>
                <a:r>
                  <a:rPr lang="de-DE" sz="2400" dirty="0"/>
                  <a:t> at least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de-D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EG" sz="2400">
                              <a:latin typeface="Cambria Math" panose="02040503050406030204" pitchFamily="18" charset="0"/>
                            </a:rPr>
                            <m:t>∣</m:t>
                          </m:r>
                          <m:sSup>
                            <m:sSupPr>
                              <m:ctrlPr>
                                <a:rPr lang="ar-EG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ar-EG" sz="24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ar-EG" sz="2400">
                              <a:latin typeface="Cambria Math" panose="02040503050406030204" pitchFamily="18" charset="0"/>
                            </a:rPr>
                            <m:t>∣−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EG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ar-EG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EG" sz="240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2400" dirty="0"/>
              </a:p>
              <a:p>
                <a:endParaRPr lang="de-DE" sz="2400" dirty="0"/>
              </a:p>
              <a:p>
                <a:endParaRPr lang="de-DE" sz="2400" dirty="0"/>
              </a:p>
              <a:p>
                <a:endParaRPr lang="ar-EG" sz="2400" dirty="0"/>
              </a:p>
              <a:p>
                <a:r>
                  <a:rPr lang="de-DE" sz="2400" b="1" dirty="0" err="1"/>
                  <a:t>We</a:t>
                </a:r>
                <a:r>
                  <a:rPr lang="de-DE" sz="2400" b="1" dirty="0"/>
                  <a:t> will </a:t>
                </a:r>
                <a:r>
                  <a:rPr lang="de-DE" sz="2400" b="1" dirty="0" err="1"/>
                  <a:t>prove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the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claim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for</a:t>
                </a:r>
                <a:r>
                  <a:rPr lang="de-DE" sz="2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sepChr m:val=","/>
                        <m:ctrlPr>
                          <a:rPr lang="ar-EG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EG" sz="24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e>
                        <m:r>
                          <a:rPr lang="ar-EG" sz="2400" b="1" i="1">
                            <a:latin typeface="Cambria Math" panose="02040503050406030204" pitchFamily="18" charset="0"/>
                          </a:rPr>
                          <m:t>𝜿</m:t>
                        </m:r>
                      </m:e>
                    </m:d>
                  </m:oMath>
                </a14:m>
                <a:r>
                  <a:rPr lang="ar-EG" sz="2400" b="1" dirty="0"/>
                  <a:t>.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E9B298B-3515-925D-16C0-E7F49990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84" y="1820479"/>
                <a:ext cx="7670988" cy="3805594"/>
              </a:xfrm>
              <a:prstGeom prst="rect">
                <a:avLst/>
              </a:prstGeom>
              <a:blipFill>
                <a:blip r:embed="rId2"/>
                <a:stretch>
                  <a:fillRect l="-1191" t="-1282" b="-17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88D1A2F5-641A-FD8C-70DD-E8FDE9C0647E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4D6F99C3-99F0-E3EF-5E7F-E76C1B18029D}"/>
              </a:ext>
            </a:extLst>
          </p:cNvPr>
          <p:cNvSpPr txBox="1">
            <a:spLocks/>
          </p:cNvSpPr>
          <p:nvPr/>
        </p:nvSpPr>
        <p:spPr>
          <a:xfrm>
            <a:off x="427984" y="-130560"/>
            <a:ext cx="414401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Induction hypothesis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19487C-64E0-2158-D027-5202D3518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ED0CE1-03B5-DC00-CE1E-389F7B8B4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E81A3D-0A35-4259-F62C-C8B6A5092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ADCFA8-A52E-DBFF-1961-E49327EA4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74EBC5-3DF1-81B2-FD1B-450411501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FCCDABE-212E-3AF2-DD57-5A6AD6B9C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E6AE0E-0168-4D61-4C02-FE414A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407B1EA-4486-6C56-E7B7-1D8E60B1B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BE02927-F63F-39C3-9230-3D82F1983BE5}"/>
                  </a:ext>
                </a:extLst>
              </p:cNvPr>
              <p:cNvSpPr txBox="1"/>
              <p:nvPr/>
            </p:nvSpPr>
            <p:spPr>
              <a:xfrm>
                <a:off x="396469" y="1541256"/>
                <a:ext cx="7985530" cy="32523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Partition(Q) </a:t>
                </a:r>
                <a:r>
                  <a:rPr lang="en-US" sz="2400" dirty="0"/>
                  <a:t>returns a </a:t>
                </a:r>
                <a:r>
                  <a:rPr lang="en-US" sz="2400" b="1" dirty="0"/>
                  <a:t>“good” partition </a:t>
                </a:r>
                <a:r>
                  <a:rPr lang="en-US" sz="2400" dirty="0"/>
                  <a:t>(Q1, . . . , </a:t>
                </a:r>
                <a:r>
                  <a:rPr lang="en-US" sz="2400" dirty="0" err="1"/>
                  <a:t>Qτ</a:t>
                </a:r>
                <a:r>
                  <a:rPr lang="en-US" sz="2400" dirty="0"/>
                  <a:t> ) of Q into τ ≥ 2 sets  (</a:t>
                </a:r>
                <a14:m>
                  <m:oMath xmlns:m="http://schemas.openxmlformats.org/officeDocument/2006/math">
                    <m:r>
                      <a:rPr lang="ar-EG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ar-EG" sz="2400" i="1">
                        <a:latin typeface="Cambria Math" panose="02040503050406030204" pitchFamily="18" charset="0"/>
                      </a:rPr>
                      <m:t>𝑐</m:t>
                    </m:r>
                    <m:func>
                      <m:funcPr>
                        <m:ctrlPr>
                          <a:rPr lang="ar-EG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ar-EG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balls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OPT </a:t>
                </a:r>
                <a:r>
                  <a:rPr lang="de-DE" sz="2400" dirty="0" err="1"/>
                  <a:t>cover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cut</a:t>
                </a:r>
                <a:r>
                  <a:rPr lang="de-DE" sz="2400" dirty="0"/>
                  <a:t>)</a:t>
                </a:r>
                <a:r>
                  <a:rPr lang="en-US" sz="2400" dirty="0"/>
                  <a:t> with probability at least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we make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de-DE" sz="24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400" dirty="0"/>
                  <a:t> independent trials, the probability that </a:t>
                </a:r>
                <a:r>
                  <a:rPr lang="en-US" sz="2400" b="1" dirty="0"/>
                  <a:t>none</a:t>
                </a:r>
                <a:r>
                  <a:rPr lang="en-US" sz="2400" dirty="0"/>
                  <a:t> are good is at most: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)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2400" i="1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BE02927-F63F-39C3-9230-3D82F1983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9" y="1541256"/>
                <a:ext cx="7985530" cy="3252365"/>
              </a:xfrm>
              <a:prstGeom prst="rect">
                <a:avLst/>
              </a:prstGeom>
              <a:blipFill>
                <a:blip r:embed="rId2"/>
                <a:stretch>
                  <a:fillRect l="-992" t="-1501" r="-15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0455D089-F53F-B705-6AB3-0D385985F1BB}"/>
              </a:ext>
            </a:extLst>
          </p:cNvPr>
          <p:cNvSpPr txBox="1"/>
          <p:nvPr/>
        </p:nvSpPr>
        <p:spPr>
          <a:xfrm>
            <a:off x="328463" y="5703836"/>
            <a:ext cx="1120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Fix that partition.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644CFB5-4101-6913-0B1C-4D29D89D4582}"/>
              </a:ext>
            </a:extLst>
          </p:cNvPr>
          <p:cNvSpPr txBox="1">
            <a:spLocks/>
          </p:cNvSpPr>
          <p:nvPr/>
        </p:nvSpPr>
        <p:spPr>
          <a:xfrm>
            <a:off x="328463" y="-333133"/>
            <a:ext cx="6843673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/>
              <a:t>Event 1: A “good partition” occurs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F819A1A-4D63-E9A7-7D94-6454934A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298" y="-371191"/>
            <a:ext cx="3417256" cy="13760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Correctness.</a:t>
            </a:r>
            <a:b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5B53B10-9026-8FE6-6BE1-65D668F012B2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55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CA1875-FD57-08D7-D1CC-769C7E24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B6D77C-02FC-826F-693B-5ED6D5848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C14B1-E967-41F0-454D-0FD46C041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C1FD8-76A0-4EF9-6DDD-DB312A0D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715DF6-6045-720C-FFB7-D359C60A6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BE8F9C-FB04-B76C-9727-F8EB3219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CC2D6C0-388B-B57C-68EE-EF62AEF1DC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4D67088-901F-CA23-7CA9-727FAAD7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632A0625-82B4-092A-F56C-3CDF0A06BBD4}"/>
              </a:ext>
            </a:extLst>
          </p:cNvPr>
          <p:cNvSpPr txBox="1"/>
          <p:nvPr/>
        </p:nvSpPr>
        <p:spPr>
          <a:xfrm>
            <a:off x="328463" y="2188778"/>
            <a:ext cx="7985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algorithm </a:t>
            </a:r>
            <a:r>
              <a:rPr lang="en-US" sz="2400" b="1" dirty="0"/>
              <a:t>tries all C</a:t>
            </a:r>
            <a:r>
              <a:rPr lang="en-US" sz="2400" dirty="0"/>
              <a:t> with |C| ≤ c log 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Thus one guess equals </a:t>
            </a:r>
            <a:r>
              <a:rPr lang="en-US" sz="2400" b="1" dirty="0"/>
              <a:t>C⋆ = {cut balls of OPT}.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6B7178-6741-400E-AD00-2FF3FB74A3E4}"/>
              </a:ext>
            </a:extLst>
          </p:cNvPr>
          <p:cNvSpPr txBox="1"/>
          <p:nvPr/>
        </p:nvSpPr>
        <p:spPr>
          <a:xfrm>
            <a:off x="676806" y="5660292"/>
            <a:ext cx="1120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Fix this choice.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9663CA7-3CA3-2B6E-6810-9C3F67D2919F}"/>
              </a:ext>
            </a:extLst>
          </p:cNvPr>
          <p:cNvSpPr txBox="1">
            <a:spLocks/>
          </p:cNvSpPr>
          <p:nvPr/>
        </p:nvSpPr>
        <p:spPr>
          <a:xfrm>
            <a:off x="328463" y="-333133"/>
            <a:ext cx="6843673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/>
              <a:t>Event 2: Correct guess for C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E4C6B92-F07C-56DD-28A0-219A1CEF1DE6}"/>
              </a:ext>
            </a:extLst>
          </p:cNvPr>
          <p:cNvSpPr txBox="1">
            <a:spLocks/>
          </p:cNvSpPr>
          <p:nvPr/>
        </p:nvSpPr>
        <p:spPr>
          <a:xfrm>
            <a:off x="9256298" y="-371191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Correctness.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08B646-9FDC-5694-7B23-CCFD52D48BB8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4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D8AD2-EEFF-7843-D4CD-ACD367984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5F8787-232E-30C1-0950-C93B86F9F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182E9-41A4-64A7-BF69-A3A3DCE6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FF5D85-F645-8474-1289-AD7D3FAA7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263905E-FEA8-4E92-520D-B86F90C17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823186-21FE-81E0-1C70-EF11E0BB0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BFF194-BF32-8F2A-8671-F798ACFF8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E11F08-9066-2EB9-CABD-BC0821CAE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3C3B460-AEFB-80D1-2B7A-B93AD0A7E832}"/>
                  </a:ext>
                </a:extLst>
              </p:cNvPr>
              <p:cNvSpPr txBox="1"/>
              <p:nvPr/>
            </p:nvSpPr>
            <p:spPr>
              <a:xfrm>
                <a:off x="134718" y="1330361"/>
                <a:ext cx="11613167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We run recursive calls </a:t>
                </a:r>
                <a:r>
                  <a:rPr lang="en-US" sz="2400" b="1" dirty="0"/>
                  <a:t>on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0" smtClean="0">
                            <a:latin typeface="Cambria Math" panose="02040503050406030204" pitchFamily="18" charset="0"/>
                          </a:rPr>
                          <m:t>𝐐</m:t>
                        </m:r>
                        <m:r>
                          <a:rPr lang="de-DE" sz="2400" b="1" i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de-DE" sz="2400" b="1" i="0"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  <m:r>
                      <a:rPr lang="de-DE" sz="2400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with budgets.</a:t>
                </a:r>
                <a:br>
                  <a:rPr lang="en-US" sz="2400" dirty="0"/>
                </a:b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By induction</a:t>
                </a:r>
                <a:r>
                  <a:rPr lang="en-US" sz="2400" dirty="0"/>
                  <a:t>, each returns its own optimal cover </a:t>
                </a:r>
              </a:p>
              <a:p>
                <a:r>
                  <a:rPr lang="en-US" sz="2400" dirty="0"/>
                  <a:t>      with </a:t>
                </a:r>
                <a:r>
                  <a:rPr lang="en-US" sz="2400" b="1" dirty="0"/>
                  <a:t>prob ≥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2400" b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EG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EG" sz="2400" b="1">
                            <a:latin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1">
                                <a:latin typeface="Cambria Math" panose="02040503050406030204" pitchFamily="18" charset="0"/>
                              </a:rPr>
                              <m:t>𝐐</m:t>
                            </m:r>
                            <m:r>
                              <a:rPr lang="de-DE" sz="2400" b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de-DE" sz="2400" b="1">
                                <a:latin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  <m:r>
                          <a:rPr lang="ar-EG" sz="2400" b="1">
                            <a:latin typeface="Cambria Math" panose="02040503050406030204" pitchFamily="18" charset="0"/>
                          </a:rPr>
                          <m:t>∣−</m:t>
                        </m:r>
                        <m:r>
                          <a:rPr lang="de-DE" sz="24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EG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ar-EG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EG" sz="24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ar-EG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dirty="0"/>
                  <a:t> if 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de-DE" sz="2400" b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de-D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r>
                      <a:rPr lang="de-D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with a prob of </a:t>
                </a:r>
                <a:r>
                  <a:rPr lang="en-US" sz="2400" b="1" dirty="0"/>
                  <a:t>1 otherwise</a:t>
                </a:r>
                <a:r>
                  <a:rPr lang="en-US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</a:t>
                </a:r>
                <a:r>
                  <a:rPr lang="en-US" sz="2400" b="1" dirty="0"/>
                  <a:t> success  the prob over all i </a:t>
                </a: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sz="24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de-DE" sz="24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3C3B460-AEFB-80D1-2B7A-B93AD0A7E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8" y="1330361"/>
                <a:ext cx="11613167" cy="2841804"/>
              </a:xfrm>
              <a:prstGeom prst="rect">
                <a:avLst/>
              </a:prstGeom>
              <a:blipFill>
                <a:blip r:embed="rId2"/>
                <a:stretch>
                  <a:fillRect l="-682" t="-17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>
                <a:extLst>
                  <a:ext uri="{FF2B5EF4-FFF2-40B4-BE49-F238E27FC236}">
                    <a16:creationId xmlns:a16="http://schemas.microsoft.com/office/drawing/2014/main" id="{6FA30A90-282F-5B5C-BE4C-AE08DA9377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463" y="-333133"/>
                <a:ext cx="7389508" cy="13760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u="sng" dirty="0"/>
                  <a:t>Event 3: All recursive calls return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3600" b="0" i="0" u="sng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600" b="0" i="0" u="sng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n-US" sz="3600" u="sng" dirty="0"/>
              </a:p>
            </p:txBody>
          </p:sp>
        </mc:Choice>
        <mc:Fallback xmlns="">
          <p:sp>
            <p:nvSpPr>
              <p:cNvPr id="7" name="Titel 1">
                <a:extLst>
                  <a:ext uri="{FF2B5EF4-FFF2-40B4-BE49-F238E27FC236}">
                    <a16:creationId xmlns:a16="http://schemas.microsoft.com/office/drawing/2014/main" id="{6FA30A90-282F-5B5C-BE4C-AE08DA937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63" y="-333133"/>
                <a:ext cx="7389508" cy="1376079"/>
              </a:xfrm>
              <a:prstGeom prst="rect">
                <a:avLst/>
              </a:prstGeom>
              <a:blipFill>
                <a:blip r:embed="rId3"/>
                <a:stretch>
                  <a:fillRect l="-2558" b="-172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1">
            <a:extLst>
              <a:ext uri="{FF2B5EF4-FFF2-40B4-BE49-F238E27FC236}">
                <a16:creationId xmlns:a16="http://schemas.microsoft.com/office/drawing/2014/main" id="{06F466C5-C141-FD16-BFF0-49954CDA29F7}"/>
              </a:ext>
            </a:extLst>
          </p:cNvPr>
          <p:cNvSpPr txBox="1">
            <a:spLocks/>
          </p:cNvSpPr>
          <p:nvPr/>
        </p:nvSpPr>
        <p:spPr>
          <a:xfrm>
            <a:off x="9256298" y="-371191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Correctness.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6528090-803C-B383-F265-B093364C4B5D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7A1C32C-4456-5A10-9CFD-D9985E5D067B}"/>
                  </a:ext>
                </a:extLst>
              </p:cNvPr>
              <p:cNvSpPr txBox="1"/>
              <p:nvPr/>
            </p:nvSpPr>
            <p:spPr>
              <a:xfrm>
                <a:off x="4345598" y="3440322"/>
                <a:ext cx="6335484" cy="51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0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000" i="1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7A1C32C-4456-5A10-9CFD-D9985E5D0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598" y="3440322"/>
                <a:ext cx="6335484" cy="511615"/>
              </a:xfrm>
              <a:prstGeom prst="rect">
                <a:avLst/>
              </a:prstGeom>
              <a:blipFill>
                <a:blip r:embed="rId4"/>
                <a:stretch>
                  <a:fillRect t="-91667" b="-14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F0C3A5E-C4D9-E4C8-D0E1-7D25CD0D5FE6}"/>
              </a:ext>
            </a:extLst>
          </p:cNvPr>
          <p:cNvCxnSpPr>
            <a:cxnSpLocks/>
          </p:cNvCxnSpPr>
          <p:nvPr/>
        </p:nvCxnSpPr>
        <p:spPr>
          <a:xfrm flipH="1">
            <a:off x="5941301" y="3784658"/>
            <a:ext cx="853826" cy="540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FC215AC-2D10-B158-6162-C98892E18FDB}"/>
                  </a:ext>
                </a:extLst>
              </p:cNvPr>
              <p:cNvSpPr txBox="1"/>
              <p:nvPr/>
            </p:nvSpPr>
            <p:spPr>
              <a:xfrm>
                <a:off x="-1685792" y="5535190"/>
                <a:ext cx="11613167" cy="746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ar-EG" sz="220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</m:e>
                          </m:nary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|−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τ</m:t>
                          </m:r>
                        </m:num>
                        <m:den>
                          <m:sSup>
                            <m:sSup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|−</m:t>
                          </m:r>
                          <m:r>
                            <m:rPr>
                              <m:nor/>
                            </m:rPr>
                            <a:rPr lang="de-DE" sz="22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EG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sz="22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sz="22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|−</m:t>
                          </m:r>
                          <m:r>
                            <m:rPr>
                              <m:nor/>
                            </m:rPr>
                            <a:rPr lang="de-DE" sz="2200" b="1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ar-EG" sz="2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r>
                                <a:rPr lang="ar-EG" sz="2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2200" b="1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FC215AC-2D10-B158-6162-C98892E18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5792" y="5535190"/>
                <a:ext cx="11613167" cy="746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C33BCDAC-CE49-8B8F-A9AC-200528518C01}"/>
                  </a:ext>
                </a:extLst>
              </p:cNvPr>
              <p:cNvSpPr txBox="1"/>
              <p:nvPr/>
            </p:nvSpPr>
            <p:spPr>
              <a:xfrm>
                <a:off x="-84890" y="4172165"/>
                <a:ext cx="11462657" cy="968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:|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de-DE" sz="2200" b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sz="22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  <m:e>
                          <m:r>
                            <a:rPr lang="de-DE" sz="2200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200" b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EG" sz="2200" b="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b="0" i="1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  <m:r>
                                    <a:rPr lang="de-DE" sz="22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200" b="0" i="1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ar-EG" sz="2200" b="0">
                                  <a:latin typeface="Cambria Math" panose="02040503050406030204" pitchFamily="18" charset="0"/>
                                </a:rPr>
                                <m:t>∣−</m:t>
                              </m:r>
                              <m:r>
                                <a:rPr lang="de-DE" sz="2200" b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EG" sz="22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ar-EG" sz="22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20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EG" sz="220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ar-EG" sz="2200">
                                  <a:latin typeface="Cambria Math" panose="02040503050406030204" pitchFamily="18" charset="0"/>
                                </a:rPr>
                                <m:t>∣−</m:t>
                              </m:r>
                              <m:r>
                                <a:rPr lang="de-DE" sz="2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 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∣−</m:t>
                                  </m:r>
                                  <m:r>
                                    <a:rPr lang="de-DE" sz="2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ar-EG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EG" sz="2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ar-EG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= 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/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(|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ar-EG" sz="2200">
                                      <a:latin typeface="Cambria Math" panose="02040503050406030204" pitchFamily="18" charset="0"/>
                                    </a:rPr>
                                    <m:t>∣−</m:t>
                                  </m:r>
                                  <m:r>
                                    <a:rPr lang="de-DE" sz="2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sSup>
                                <m:sSupPr>
                                  <m:ctrlP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ar-EG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C33BCDAC-CE49-8B8F-A9AC-200528518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890" y="4172165"/>
                <a:ext cx="11462657" cy="968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557499E-8887-8536-BF11-21D7D8739D17}"/>
                  </a:ext>
                </a:extLst>
              </p:cNvPr>
              <p:cNvSpPr txBox="1"/>
              <p:nvPr/>
            </p:nvSpPr>
            <p:spPr>
              <a:xfrm>
                <a:off x="6368214" y="5546860"/>
                <a:ext cx="7001218" cy="735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sSup>
                            <m:sSup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sSup>
                            <m:sSupPr>
                              <m:ctrlPr>
                                <a:rPr lang="ar-EG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ar-EG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200" b="1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2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sz="22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557499E-8887-8536-BF11-21D7D8739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214" y="5546860"/>
                <a:ext cx="7001218" cy="7352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E29A2FB1-71A9-14BE-C7C8-3EE669F4B25A}"/>
              </a:ext>
            </a:extLst>
          </p:cNvPr>
          <p:cNvSpPr txBox="1"/>
          <p:nvPr/>
        </p:nvSpPr>
        <p:spPr>
          <a:xfrm>
            <a:off x="134718" y="6441011"/>
            <a:ext cx="11207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Fix these solutions.</a:t>
            </a:r>
          </a:p>
        </p:txBody>
      </p:sp>
    </p:spTree>
    <p:extLst>
      <p:ext uri="{BB962C8B-B14F-4D97-AF65-F5344CB8AC3E}">
        <p14:creationId xmlns:p14="http://schemas.microsoft.com/office/powerpoint/2010/main" val="10315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5305D-DBA4-C2EA-43D9-6AA5D7F9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ADE3931-7375-BAD9-DEAA-5837924A6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A873B5-439F-78B9-1A1F-43CD06A5A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6812F6-F492-4FF9-23D5-5C1CC6171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638D06A-9665-4AA5-AA46-F2BE92914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D01FAC-7BE7-9926-E46F-BD47560D4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65AC3F-1501-D0B6-113B-A43EB4B44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F1C9D9-91B5-6298-0BC7-398E18FBF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3A71E78-5A33-6DCD-157F-79E3BFE17BD4}"/>
                  </a:ext>
                </a:extLst>
              </p:cNvPr>
              <p:cNvSpPr txBox="1"/>
              <p:nvPr/>
            </p:nvSpPr>
            <p:spPr>
              <a:xfrm>
                <a:off x="134719" y="1363018"/>
                <a:ext cx="8247282" cy="4318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Because OPT </a:t>
                </a:r>
                <a:r>
                  <a:rPr lang="de-DE" sz="2400" dirty="0" err="1"/>
                  <a:t>splits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cleanly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regions</a:t>
                </a:r>
                <a:r>
                  <a:rPr lang="de-DE" sz="2400" dirty="0"/>
                  <a:t> and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DP </a:t>
                </a:r>
                <a:r>
                  <a:rPr lang="de-DE" sz="2400" b="1" dirty="0" err="1"/>
                  <a:t>tries</a:t>
                </a:r>
                <a:r>
                  <a:rPr lang="de-DE" sz="2400" b="1" dirty="0"/>
                  <a:t> all </a:t>
                </a:r>
                <a:r>
                  <a:rPr lang="de-DE" sz="2400" b="1" dirty="0" err="1"/>
                  <a:t>budget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splits</a:t>
                </a:r>
                <a:r>
                  <a:rPr lang="de-DE" sz="2400" dirty="0"/>
                  <a:t>,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b="1" dirty="0"/>
                  <a:t>DP </a:t>
                </a:r>
                <a:r>
                  <a:rPr lang="de-DE" sz="2400" b="1" dirty="0" err="1"/>
                  <a:t>reconstructs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exactly</a:t>
                </a:r>
                <a:endParaRPr lang="de-DE" sz="2400" b="1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⋃"/>
                          <m:grow m:val="on"/>
                          <m:supHide m:val="on"/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ar-EG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m:rPr>
                              <m:sty m:val="p"/>
                            </m:rPr>
                            <a:rPr lang="de-DE" sz="2400" i="1">
                              <a:latin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ar-EG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ar-EG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>
                  <a:buNone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cost</a:t>
                </a:r>
                <a:r>
                  <a:rPr lang="de-DE" sz="2400" dirty="0"/>
                  <a:t> = ∑ </a:t>
                </a:r>
                <a:r>
                  <a:rPr lang="de-DE" sz="2400" dirty="0" err="1"/>
                  <a:t>cost</a:t>
                </a:r>
                <a:r>
                  <a:rPr lang="de-DE" sz="2400" dirty="0"/>
                  <a:t>(</a:t>
                </a:r>
                <a14:m>
                  <m:oMath xmlns:m="http://schemas.openxmlformats.org/officeDocument/2006/math">
                    <m:r>
                      <a:rPr lang="ar-EG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m:rPr>
                        <m:sty m:val="p"/>
                      </m:rPr>
                      <a:rPr lang="de-DE" sz="2400" i="1">
                        <a:latin typeface="Cambria Math" panose="02040503050406030204" pitchFamily="18" charset="0"/>
                      </a:rPr>
                      <m:t>P</m:t>
                    </m:r>
                    <m:sSub>
                      <m:sSubPr>
                        <m:ctrlPr>
                          <a:rPr lang="ar-EG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EG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e-DE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Then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add</a:t>
                </a:r>
                <a:r>
                  <a:rPr lang="de-DE" sz="2400" dirty="0"/>
                  <a:t> C⋆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cost</a:t>
                </a:r>
                <a:r>
                  <a:rPr lang="de-DE" sz="2400" dirty="0"/>
                  <a:t> = </a:t>
                </a:r>
                <a:r>
                  <a:rPr lang="de-DE" sz="2400" dirty="0" err="1"/>
                  <a:t>cost</a:t>
                </a:r>
                <a:r>
                  <a:rPr lang="de-DE" sz="2400" dirty="0"/>
                  <a:t>(C⋆).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e-DE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b="1" dirty="0"/>
                  <a:t>Total = </a:t>
                </a:r>
                <a:r>
                  <a:rPr lang="de-DE" sz="2400" b="1" dirty="0" err="1"/>
                  <a:t>cost</a:t>
                </a:r>
                <a:r>
                  <a:rPr lang="de-DE" sz="2400" b="1" dirty="0"/>
                  <a:t>(OPT).</a:t>
                </a:r>
              </a:p>
              <a:p>
                <a:pPr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3A71E78-5A33-6DCD-157F-79E3BFE17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9" y="1363018"/>
                <a:ext cx="8247282" cy="4318362"/>
              </a:xfrm>
              <a:prstGeom prst="rect">
                <a:avLst/>
              </a:prstGeom>
              <a:blipFill>
                <a:blip r:embed="rId2"/>
                <a:stretch>
                  <a:fillRect l="-961" t="-1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1">
            <a:extLst>
              <a:ext uri="{FF2B5EF4-FFF2-40B4-BE49-F238E27FC236}">
                <a16:creationId xmlns:a16="http://schemas.microsoft.com/office/drawing/2014/main" id="{8C8086E0-229C-78BC-D1E6-79E7367C61A1}"/>
              </a:ext>
            </a:extLst>
          </p:cNvPr>
          <p:cNvSpPr txBox="1">
            <a:spLocks/>
          </p:cNvSpPr>
          <p:nvPr/>
        </p:nvSpPr>
        <p:spPr>
          <a:xfrm>
            <a:off x="134718" y="-155832"/>
            <a:ext cx="6866994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u="sng" dirty="0"/>
              <a:t>Event 4: DP </a:t>
            </a:r>
            <a:r>
              <a:rPr lang="de-DE" sz="3600" u="sng" dirty="0" err="1"/>
              <a:t>recombination</a:t>
            </a:r>
            <a:r>
              <a:rPr lang="de-DE" sz="3600" u="sng" dirty="0"/>
              <a:t> </a:t>
            </a:r>
            <a:r>
              <a:rPr lang="de-DE" sz="3600" u="sng" dirty="0" err="1"/>
              <a:t>reconstructs</a:t>
            </a:r>
            <a:r>
              <a:rPr lang="de-DE" sz="3600" u="sng" dirty="0"/>
              <a:t> OPT</a:t>
            </a:r>
            <a:endParaRPr lang="en-US" sz="3600" u="sng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8EC882B-C993-1408-F0E4-A239BC85847B}"/>
              </a:ext>
            </a:extLst>
          </p:cNvPr>
          <p:cNvSpPr txBox="1">
            <a:spLocks/>
          </p:cNvSpPr>
          <p:nvPr/>
        </p:nvSpPr>
        <p:spPr>
          <a:xfrm>
            <a:off x="9256298" y="-371191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Correctness.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A1CF26-7D82-6C5C-61E1-3CD2A8D9D4E6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543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894C2-BE01-5584-5B27-A01D890E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27499D-77F5-7648-DC75-18DD1AF7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9E42F-E1A7-2E68-0C4F-F43A03E0A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B8AF3-B189-E42B-D5B4-561078ACC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8D46D-3509-8FC7-8083-BEB239A1B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EEB7EB-7C69-17C5-73B9-49767D55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A7E586-C809-FE1B-0709-12139A79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255CDA1-FE54-9034-3D27-FA420B1E9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FF200E4-0A01-AE56-AF1F-80C55F395282}"/>
                  </a:ext>
                </a:extLst>
              </p:cNvPr>
              <p:cNvSpPr txBox="1"/>
              <p:nvPr/>
            </p:nvSpPr>
            <p:spPr>
              <a:xfrm>
                <a:off x="-305" y="2734418"/>
                <a:ext cx="98279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𝑷𝒓</m:t>
                      </m:r>
                      <m:d>
                        <m:dPr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𝑺𝒖𝒄𝒄𝒆𝒔𝒔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FF200E4-0A01-AE56-AF1F-80C55F395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5" y="2734418"/>
                <a:ext cx="9827908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1">
            <a:extLst>
              <a:ext uri="{FF2B5EF4-FFF2-40B4-BE49-F238E27FC236}">
                <a16:creationId xmlns:a16="http://schemas.microsoft.com/office/drawing/2014/main" id="{4D3B18DC-695B-887C-163B-D77ADEF82D18}"/>
              </a:ext>
            </a:extLst>
          </p:cNvPr>
          <p:cNvSpPr txBox="1">
            <a:spLocks/>
          </p:cNvSpPr>
          <p:nvPr/>
        </p:nvSpPr>
        <p:spPr>
          <a:xfrm>
            <a:off x="328463" y="-333133"/>
            <a:ext cx="7389508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/>
              <a:t>Success Probability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2812023-416F-035F-E893-202B3236AC1D}"/>
              </a:ext>
            </a:extLst>
          </p:cNvPr>
          <p:cNvSpPr txBox="1">
            <a:spLocks/>
          </p:cNvSpPr>
          <p:nvPr/>
        </p:nvSpPr>
        <p:spPr>
          <a:xfrm>
            <a:off x="9256298" y="-371191"/>
            <a:ext cx="3417256" cy="1376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Correctness.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0D1AF-B1E3-B9C8-DA13-953180C3C948}"/>
              </a:ext>
            </a:extLst>
          </p:cNvPr>
          <p:cNvSpPr txBox="1"/>
          <p:nvPr/>
        </p:nvSpPr>
        <p:spPr>
          <a:xfrm>
            <a:off x="9314379" y="819613"/>
            <a:ext cx="330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proof by induction on |Q|.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F60EF4-3F9A-4E5A-A10B-2199BE92DB32}"/>
                  </a:ext>
                </a:extLst>
              </p:cNvPr>
              <p:cNvSpPr txBox="1"/>
              <p:nvPr/>
            </p:nvSpPr>
            <p:spPr>
              <a:xfrm>
                <a:off x="97667" y="3358851"/>
                <a:ext cx="10389695" cy="1155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sz="2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sz="2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>
                          <a:latin typeface="Cambria Math" panose="02040503050406030204" pitchFamily="18" charset="0"/>
                        </a:rPr>
                        <m:t>)∗(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400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2400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F60EF4-3F9A-4E5A-A10B-2199BE92D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7" y="3358851"/>
                <a:ext cx="10389695" cy="11555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2927E4-7FB1-0C63-D321-FC70B405F631}"/>
                  </a:ext>
                </a:extLst>
              </p:cNvPr>
              <p:cNvSpPr txBox="1"/>
              <p:nvPr/>
            </p:nvSpPr>
            <p:spPr>
              <a:xfrm>
                <a:off x="1113361" y="4344114"/>
                <a:ext cx="6335484" cy="786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24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sz="24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de-DE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m:rPr>
                          <m:nor/>
                        </m:rPr>
                        <a:rPr lang="de-DE" sz="24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400" b="1" dirty="0"/>
                        <m:t>for</m:t>
                      </m:r>
                      <m:r>
                        <m:rPr>
                          <m:nor/>
                        </m:rPr>
                        <a:rPr lang="en-US" sz="2400" b="1" dirty="0"/>
                        <m:t> </m:t>
                      </m:r>
                      <m:r>
                        <m:rPr>
                          <m:nor/>
                        </m:rPr>
                        <a:rPr lang="en-US" sz="2400" b="1" dirty="0"/>
                        <m:t>sufficiently</m:t>
                      </m:r>
                      <m:r>
                        <m:rPr>
                          <m:nor/>
                        </m:rPr>
                        <a:rPr lang="en-US" sz="2400" b="1" dirty="0"/>
                        <m:t> </m:t>
                      </m:r>
                      <m:r>
                        <m:rPr>
                          <m:nor/>
                        </m:rPr>
                        <a:rPr lang="en-US" sz="2400" b="1" dirty="0"/>
                        <m:t>large</m:t>
                      </m:r>
                      <m:r>
                        <m:rPr>
                          <m:nor/>
                        </m:rPr>
                        <a:rPr lang="en-US" sz="2400" b="1" dirty="0"/>
                        <m:t> </m:t>
                      </m:r>
                      <m:r>
                        <m:rPr>
                          <m:nor/>
                        </m:rPr>
                        <a:rPr lang="en-US" sz="2400" b="1" dirty="0"/>
                        <m:t>n</m:t>
                      </m:r>
                      <m:r>
                        <m:rPr>
                          <m:nor/>
                        </m:rPr>
                        <a:rPr lang="de-DE" sz="2400" b="1" i="0" dirty="0" smtClean="0"/>
                        <m:t>)</m:t>
                      </m:r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2927E4-7FB1-0C63-D321-FC70B405F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61" y="4344114"/>
                <a:ext cx="6335484" cy="786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1DD5DE4-4559-6AC7-54F4-FEC7F8710E29}"/>
                  </a:ext>
                </a:extLst>
              </p:cNvPr>
              <p:cNvSpPr txBox="1"/>
              <p:nvPr/>
            </p:nvSpPr>
            <p:spPr>
              <a:xfrm>
                <a:off x="9102530" y="4189848"/>
                <a:ext cx="3512942" cy="2795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n=20: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𝟗𝟓</m:t>
                      </m:r>
                    </m:oMath>
                  </m:oMathPara>
                </a14:m>
                <a:endParaRPr lang="de-DE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OPT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with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95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n=1000: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EG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𝟗𝟗𝟗</m:t>
                      </m:r>
                    </m:oMath>
                  </m:oMathPara>
                </a14:m>
                <a:endParaRPr lang="de-DE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OPT</m:t>
                      </m:r>
                      <m: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with</m:t>
                      </m:r>
                      <m: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99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de-DE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de-DE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1DD5DE4-4559-6AC7-54F4-FEC7F8710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30" y="4189848"/>
                <a:ext cx="3512942" cy="2795124"/>
              </a:xfrm>
              <a:prstGeom prst="rect">
                <a:avLst/>
              </a:prstGeom>
              <a:blipFill>
                <a:blip r:embed="rId5"/>
                <a:stretch>
                  <a:fillRect l="-1042" t="-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7FBFEDB-BA39-710B-8085-7B17577062C4}"/>
              </a:ext>
            </a:extLst>
          </p:cNvPr>
          <p:cNvCxnSpPr/>
          <p:nvPr/>
        </p:nvCxnSpPr>
        <p:spPr>
          <a:xfrm flipH="1">
            <a:off x="8937171" y="4082143"/>
            <a:ext cx="32548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21DF57C-A15F-0252-15C8-ABC73390A241}"/>
              </a:ext>
            </a:extLst>
          </p:cNvPr>
          <p:cNvCxnSpPr>
            <a:cxnSpLocks/>
          </p:cNvCxnSpPr>
          <p:nvPr/>
        </p:nvCxnSpPr>
        <p:spPr>
          <a:xfrm>
            <a:off x="8937171" y="4082143"/>
            <a:ext cx="0" cy="29028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5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Wi-Fi">
            <a:extLst>
              <a:ext uri="{FF2B5EF4-FFF2-40B4-BE49-F238E27FC236}">
                <a16:creationId xmlns:a16="http://schemas.microsoft.com/office/drawing/2014/main" id="{C3DBABA8-4CC3-4588-E2A0-FE515A1B96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9652" y="1859078"/>
            <a:ext cx="3821102" cy="3821102"/>
          </a:xfrm>
          <a:prstGeom prst="rect">
            <a:avLst/>
          </a:prstGeom>
          <a:ln>
            <a:noFill/>
          </a:ln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F674571-8D91-81B6-371B-6FDF1EAB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An </a:t>
            </a:r>
            <a:r>
              <a:rPr lang="en-US" sz="1800" b="1" dirty="0"/>
              <a:t>internet provider </a:t>
            </a:r>
            <a:r>
              <a:rPr lang="en-US" sz="1800" dirty="0"/>
              <a:t>must place k cell towers in a city so that all customers are within range</a:t>
            </a:r>
            <a:endParaRPr 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 larger coverage radius requires more </a:t>
            </a:r>
            <a:r>
              <a:rPr lang="en-US" sz="1800" b="1" dirty="0"/>
              <a:t>transmit power/</a:t>
            </a:r>
            <a:r>
              <a:rPr lang="de-DE" sz="1800" b="1" dirty="0"/>
              <a:t>expensive </a:t>
            </a:r>
            <a:r>
              <a:rPr lang="de-DE" sz="1800" b="1" dirty="0" err="1"/>
              <a:t>hardware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56D1780-3AAE-171B-8425-DF5765559898}"/>
              </a:ext>
            </a:extLst>
          </p:cNvPr>
          <p:cNvSpPr txBox="1">
            <a:spLocks/>
          </p:cNvSpPr>
          <p:nvPr/>
        </p:nvSpPr>
        <p:spPr>
          <a:xfrm>
            <a:off x="804672" y="80295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</a:rPr>
              <a:t>Cell Towers</a:t>
            </a:r>
          </a:p>
        </p:txBody>
      </p:sp>
    </p:spTree>
    <p:extLst>
      <p:ext uri="{BB962C8B-B14F-4D97-AF65-F5344CB8AC3E}">
        <p14:creationId xmlns:p14="http://schemas.microsoft.com/office/powerpoint/2010/main" val="16677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8C1F5-43B1-4C27-F0F5-E1096071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3E43E1-1815-3999-BA89-72F300A70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468FC-205E-E752-38F6-140855CF2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A04F10-2548-50BC-ECD7-36F3513B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88DDB-2D0E-9D14-B263-912B27BE3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2008B3-FA99-EA59-1FB3-646528CF1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701518-52CC-E241-70B9-2B4867928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EEA2C9-77C4-9EAF-D384-FD09C94E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Theorem </a:t>
            </a:r>
            <a:r>
              <a:rPr lang="en-US" sz="4000" b="1" dirty="0">
                <a:solidFill>
                  <a:srgbClr val="FFFFFF"/>
                </a:solidFill>
              </a:rPr>
              <a:t>1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7243D173-271C-9AB6-4B46-0056CF1E710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926620" y="649480"/>
                <a:ext cx="5438986" cy="5546047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sz="2000" b="1" dirty="0"/>
                  <a:t>Theorem 1</a:t>
                </a:r>
                <a:r>
                  <a:rPr lang="en-US" sz="2000" dirty="0"/>
                  <a:t>. There is a randomized algorithm that, given a set P of n points in a metric space and an integer k, runs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000" i="1" dirty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sz="2000" i="1" dirty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20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000" i="1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de-DE" sz="20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20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time and returns, with probability at least 1/2, an optimal k-cover for P. 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7243D173-271C-9AB6-4B46-0056CF1E7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926620" y="649480"/>
                <a:ext cx="5438986" cy="5546047"/>
              </a:xfrm>
              <a:blipFill>
                <a:blip r:embed="rId3"/>
                <a:stretch>
                  <a:fillRect l="-1009" r="-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315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B04BB343-A8C9-821E-30E2-C2621B2DA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863D1A-08BB-5033-7641-86E06A56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QUIZ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2">
                <a:extLst>
                  <a:ext uri="{FF2B5EF4-FFF2-40B4-BE49-F238E27FC236}">
                    <a16:creationId xmlns:a16="http://schemas.microsoft.com/office/drawing/2014/main" id="{8BA9032D-93AA-9020-B65B-B7EE9C09C7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-1" y="2285994"/>
                <a:ext cx="6103025" cy="4572006"/>
              </a:xfr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Consider a set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800" dirty="0"/>
                  <a:t> of  22 points in a metric space, as shown in the plot. </a:t>
                </a:r>
              </a:p>
              <a:p>
                <a:pPr marL="0" indent="0">
                  <a:buNone/>
                </a:pPr>
                <a:r>
                  <a:rPr lang="en-US" sz="1800" dirty="0"/>
                  <a:t>Suppose we call the function partition(Q) with the following parameters obtained randomly:</a:t>
                </a:r>
              </a:p>
              <a:p>
                <a:pPr marL="0" indent="0">
                  <a:buNone/>
                </a:pPr>
                <a:endParaRPr lang="en-US" sz="1800" b="1" i="1" dirty="0"/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/>
                      <m:t>3 1 7 0 9 8 12 2 4 14 15 5 10 21 20 6 11 13 16 19 18 17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800" dirty="0"/>
                  <a:t> = 5</a:t>
                </a:r>
              </a:p>
              <a:p>
                <a:pPr marL="0" indent="0">
                  <a:buNone/>
                </a:pPr>
                <a:r>
                  <a:rPr lang="en-US" sz="1800" dirty="0"/>
                  <a:t>Using these inputs, the partition algorithm produces subsets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1800" dirty="0"/>
                  <a:t>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b="1" dirty="0"/>
                  <a:t>Task:</a:t>
                </a:r>
                <a:br>
                  <a:rPr lang="en-US" sz="1800" dirty="0"/>
                </a:br>
                <a:r>
                  <a:rPr lang="en-US" sz="1800" dirty="0"/>
                  <a:t>Calculate the resulting partitions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 generated by the algorithm. Clearly show which points belong to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7" name="Textplatzhalter 2">
                <a:extLst>
                  <a:ext uri="{FF2B5EF4-FFF2-40B4-BE49-F238E27FC236}">
                    <a16:creationId xmlns:a16="http://schemas.microsoft.com/office/drawing/2014/main" id="{8BA9032D-93AA-9020-B65B-B7EE9C09C7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" y="2285994"/>
                <a:ext cx="6103025" cy="4572006"/>
              </a:xfrm>
              <a:blipFill>
                <a:blip r:embed="rId3"/>
                <a:stretch>
                  <a:fillRect l="-799" r="-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15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urchsichtige Würfelbox">
            <a:extLst>
              <a:ext uri="{FF2B5EF4-FFF2-40B4-BE49-F238E27FC236}">
                <a16:creationId xmlns:a16="http://schemas.microsoft.com/office/drawing/2014/main" id="{D20D2A04-C77B-7AB2-C519-96B188A5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3" b="1405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F9CCAD-9651-3B3A-67D9-8B8665EE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Stand of Research and open problems</a:t>
            </a:r>
          </a:p>
        </p:txBody>
      </p:sp>
    </p:spTree>
    <p:extLst>
      <p:ext uri="{BB962C8B-B14F-4D97-AF65-F5344CB8AC3E}">
        <p14:creationId xmlns:p14="http://schemas.microsoft.com/office/powerpoint/2010/main" val="1484877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361D24ED-63DB-BD5C-735D-C1EC695FBD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5513" y="827314"/>
                <a:ext cx="10800972" cy="5344886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Complexity: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 MSR is </a:t>
                </a:r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NP-hard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 for general metrics — even for planar/low-dimension metrics.</a:t>
                </a:r>
              </a:p>
              <a:p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State of the art (poly time):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Recent algorithms achieve </a:t>
                </a: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</a:rPr>
                  <a:t>3 + ε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 (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</a:rPr>
                  <a:t>Buchem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 et al., 2023/24) </a:t>
                </a:r>
              </a:p>
              <a:p>
                <a:pPr lvl="1"/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Recently (2024) 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</a:rPr>
                  <a:t>Friggstad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 &amp; 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</a:rPr>
                  <a:t>Jamshidian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 report a </a:t>
                </a: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</a:rPr>
                  <a:t>3.389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-approximation (improving the long-standing 3.504 of 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</a:rPr>
                  <a:t>Charikar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 &amp; 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</a:rPr>
                  <a:t>Panigrahy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). </a:t>
                </a:r>
              </a:p>
              <a:p>
                <a:pPr lvl="1"/>
                <a:endParaRPr lang="en-US" sz="20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Tight approximability threshold </a:t>
                </a:r>
                <a:b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Is there a hardness result ruling out </a:t>
                </a:r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approximation below some constant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(e.g. 3) unless P=NP or under UGC? </a:t>
                </a:r>
              </a:p>
              <a:p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Current literature improves algorithms toward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, but matching lower bounds are incomplete. (Prove tight inapproximability or improve algorithms past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.)</a:t>
                </a:r>
              </a:p>
              <a:p>
                <a:endParaRPr lang="en-US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US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361D24ED-63DB-BD5C-735D-C1EC695FB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5513" y="827314"/>
                <a:ext cx="10800972" cy="5344886"/>
              </a:xfrm>
              <a:blipFill>
                <a:blip r:embed="rId2"/>
                <a:stretch>
                  <a:fillRect l="-734" t="-14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317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1026190-6B62-46DB-B5FF-9E0FF9BD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DA0389-D66E-4727-8EFB-E60E6C41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4693" y="870265"/>
            <a:ext cx="9662615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CFABB5-B38F-4B77-33C1-DC5A9369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1118473"/>
            <a:ext cx="8924392" cy="1037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B24A3A03-2C4E-45B5-B388-FAD638CDF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548" y="66226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942A3DF-0E4E-43C4-F86A-F356D1122CF1}"/>
                  </a:ext>
                </a:extLst>
              </p:cNvPr>
              <p:cNvSpPr txBox="1"/>
              <p:nvPr/>
            </p:nvSpPr>
            <p:spPr>
              <a:xfrm>
                <a:off x="1264693" y="2924174"/>
                <a:ext cx="10491877" cy="28289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Min Sum of Radii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Useful but NP-hard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Why Brute Force has exponential complexity 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Randomization </a:t>
                </a:r>
                <a:r>
                  <a:rPr lang="en-US" sz="2400" dirty="0" err="1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achives</a:t>
                </a: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 a Quasi-</a:t>
                </a:r>
                <a:r>
                  <a:rPr lang="en-US" sz="2400" dirty="0" err="1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Polynomail</a:t>
                </a: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 run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𝒍𝒐𝒈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𝒍𝒐𝒈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400" b="1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Open Problems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942A3DF-0E4E-43C4-F86A-F356D1122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3" y="2924174"/>
                <a:ext cx="10491877" cy="2828925"/>
              </a:xfrm>
              <a:prstGeom prst="rect">
                <a:avLst/>
              </a:prstGeom>
              <a:blipFill>
                <a:blip r:embed="rId2"/>
                <a:stretch>
                  <a:fillRect l="-755" t="-30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0EAEBF68-08C2-A956-C86E-12549520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975" y="5022276"/>
            <a:ext cx="1657581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5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 12" descr="Landschaft mit Satellitenschüssel">
            <a:extLst>
              <a:ext uri="{FF2B5EF4-FFF2-40B4-BE49-F238E27FC236}">
                <a16:creationId xmlns:a16="http://schemas.microsoft.com/office/drawing/2014/main" id="{2A18F9E4-4521-DF46-B0DC-14FFE61D7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763771-20F1-105B-324B-6D8DC4FA9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 dirty="0">
                <a:solidFill>
                  <a:srgbClr val="FFFFFF"/>
                </a:solidFill>
              </a:rPr>
              <a:t>Q&amp;A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1F16EF-349B-FE8D-AFF1-307B8FC60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667406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Thank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you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for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your</a:t>
            </a:r>
            <a:r>
              <a:rPr lang="de-DE" dirty="0">
                <a:solidFill>
                  <a:srgbClr val="FFFFFF"/>
                </a:solidFill>
              </a:rPr>
              <a:t> Attention! Any </a:t>
            </a:r>
            <a:r>
              <a:rPr lang="de-DE" dirty="0" err="1">
                <a:solidFill>
                  <a:srgbClr val="FFFFFF"/>
                </a:solidFill>
              </a:rPr>
              <a:t>questions</a:t>
            </a:r>
            <a:r>
              <a:rPr lang="de-DE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71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E4A90C-0C57-B5CE-E4D2-08C1ED0D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Facility Network</a:t>
            </a:r>
            <a:endParaRPr lang="en-US" sz="3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B5C8D-28E7-2E0F-22B0-DD2D72FD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A company can afford </a:t>
            </a:r>
            <a:r>
              <a:rPr lang="en-US" sz="1800" b="1" dirty="0"/>
              <a:t>k warehouses </a:t>
            </a:r>
            <a:r>
              <a:rPr lang="en-US" sz="1800" dirty="0"/>
              <a:t>across </a:t>
            </a:r>
            <a:r>
              <a:rPr lang="en-US" sz="1800" b="1" dirty="0"/>
              <a:t>n cities </a:t>
            </a:r>
            <a:r>
              <a:rPr lang="en-US" sz="1800" dirty="0"/>
              <a:t>and wants  fast delivery for all their customers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The radius of each facility correlates with </a:t>
            </a:r>
            <a:r>
              <a:rPr lang="en-US" sz="1800" b="1" dirty="0"/>
              <a:t>delivery distance/shipping time/operational cost</a:t>
            </a:r>
            <a:r>
              <a:rPr lang="en-US" sz="1800" dirty="0"/>
              <a:t>.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Grafik 4" descr="Lager mit einfarbiger Füllung">
            <a:extLst>
              <a:ext uri="{FF2B5EF4-FFF2-40B4-BE49-F238E27FC236}">
                <a16:creationId xmlns:a16="http://schemas.microsoft.com/office/drawing/2014/main" id="{3A10E302-48DC-3211-0283-62CCAA0BAD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3927" y="1267346"/>
            <a:ext cx="3501587" cy="35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5F958-1B61-6758-402A-B06F70E1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E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mergency </a:t>
            </a:r>
            <a:r>
              <a:rPr lang="en-US" sz="3600" dirty="0">
                <a:solidFill>
                  <a:schemeClr val="tx2"/>
                </a:solidFill>
              </a:rPr>
              <a:t>R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esponse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766FC4-DCAA-DCA3-C576-9534CA942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2421682"/>
            <a:ext cx="529132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• Hospitals/Fire Stations: </a:t>
            </a:r>
            <a:r>
              <a:rPr lang="en-US" sz="1800" dirty="0"/>
              <a:t>A city must position k hospitals/ fire stations so that every neighborhood lies within the service radius of at least one station.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• Cost model: </a:t>
            </a:r>
            <a:r>
              <a:rPr lang="en-US" sz="1800" dirty="0">
                <a:solidFill>
                  <a:schemeClr val="tx2"/>
                </a:solidFill>
              </a:rPr>
              <a:t>radius correlates with service quality / response time.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Krankenwagen">
            <a:extLst>
              <a:ext uri="{FF2B5EF4-FFF2-40B4-BE49-F238E27FC236}">
                <a16:creationId xmlns:a16="http://schemas.microsoft.com/office/drawing/2014/main" id="{B8E01D50-3966-B963-E626-5B761EE0E1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365D5D3-3ABD-A98F-9F87-753704A5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60" r="1" b="6910"/>
          <a:stretch>
            <a:fillRect/>
          </a:stretch>
        </p:blipFill>
        <p:spPr>
          <a:xfrm>
            <a:off x="-3447" y="21735"/>
            <a:ext cx="12195447" cy="687974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A0A923C-8452-1759-E952-98B1A748A650}"/>
              </a:ext>
            </a:extLst>
          </p:cNvPr>
          <p:cNvSpPr/>
          <p:nvPr/>
        </p:nvSpPr>
        <p:spPr>
          <a:xfrm>
            <a:off x="2941503" y="694063"/>
            <a:ext cx="1189821" cy="98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94E54D1-62A4-4AD6-623F-555B285FE602}"/>
              </a:ext>
            </a:extLst>
          </p:cNvPr>
          <p:cNvSpPr/>
          <p:nvPr/>
        </p:nvSpPr>
        <p:spPr>
          <a:xfrm>
            <a:off x="6894723" y="2938749"/>
            <a:ext cx="1189821" cy="98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EED0164-564A-DA3D-5342-583370EE5369}"/>
              </a:ext>
            </a:extLst>
          </p:cNvPr>
          <p:cNvSpPr/>
          <p:nvPr/>
        </p:nvSpPr>
        <p:spPr>
          <a:xfrm>
            <a:off x="1617643" y="4966772"/>
            <a:ext cx="1189821" cy="98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13E75C9-8B78-3C12-5AE2-B3E297C9E59A}"/>
              </a:ext>
            </a:extLst>
          </p:cNvPr>
          <p:cNvSpPr/>
          <p:nvPr/>
        </p:nvSpPr>
        <p:spPr>
          <a:xfrm>
            <a:off x="10875770" y="5087956"/>
            <a:ext cx="1189821" cy="98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A75BC21-979C-DA5D-AA87-BF0DEDB638C3}"/>
              </a:ext>
            </a:extLst>
          </p:cNvPr>
          <p:cNvSpPr/>
          <p:nvPr/>
        </p:nvSpPr>
        <p:spPr>
          <a:xfrm>
            <a:off x="10805710" y="694062"/>
            <a:ext cx="1189821" cy="1090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 descr="Ein Bild, das Maßstabsmodell, Spielzeug, Haus enthält.&#10;&#10;KI-generierte Inhalte können fehlerhaft sein.">
            <a:extLst>
              <a:ext uri="{FF2B5EF4-FFF2-40B4-BE49-F238E27FC236}">
                <a16:creationId xmlns:a16="http://schemas.microsoft.com/office/drawing/2014/main" id="{F369C86A-84E3-13D0-E6CB-05D2D7240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55" y="385590"/>
            <a:ext cx="1274915" cy="159744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8" name="Flussdiagramm: Verbinder 27">
            <a:extLst>
              <a:ext uri="{FF2B5EF4-FFF2-40B4-BE49-F238E27FC236}">
                <a16:creationId xmlns:a16="http://schemas.microsoft.com/office/drawing/2014/main" id="{89BCE6AD-0B36-3C61-18D6-2BD9475434D7}"/>
              </a:ext>
            </a:extLst>
          </p:cNvPr>
          <p:cNvSpPr/>
          <p:nvPr/>
        </p:nvSpPr>
        <p:spPr>
          <a:xfrm>
            <a:off x="-209320" y="-1167788"/>
            <a:ext cx="6912480" cy="4241494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 descr="Ein Bild, das Maßstabsmodell, Spielzeug, Haus enthält.&#10;&#10;KI-generierte Inhalte können fehlerhaft sein.">
            <a:extLst>
              <a:ext uri="{FF2B5EF4-FFF2-40B4-BE49-F238E27FC236}">
                <a16:creationId xmlns:a16="http://schemas.microsoft.com/office/drawing/2014/main" id="{E9E6BBE5-2517-DAEA-B223-432181226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79" y="440674"/>
            <a:ext cx="1274915" cy="159744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30" name="Flussdiagramm: Verbinder 29">
            <a:extLst>
              <a:ext uri="{FF2B5EF4-FFF2-40B4-BE49-F238E27FC236}">
                <a16:creationId xmlns:a16="http://schemas.microsoft.com/office/drawing/2014/main" id="{17766000-3DE1-B7D5-F6C0-F74112C1DCBB}"/>
              </a:ext>
            </a:extLst>
          </p:cNvPr>
          <p:cNvSpPr/>
          <p:nvPr/>
        </p:nvSpPr>
        <p:spPr>
          <a:xfrm>
            <a:off x="6703160" y="-1302745"/>
            <a:ext cx="7025552" cy="4241494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 descr="Ein Bild, das Maßstabsmodell, Spielzeug, Haus enthält.&#10;&#10;KI-generierte Inhalte können fehlerhaft sein.">
            <a:extLst>
              <a:ext uri="{FF2B5EF4-FFF2-40B4-BE49-F238E27FC236}">
                <a16:creationId xmlns:a16="http://schemas.microsoft.com/office/drawing/2014/main" id="{DB697E9F-4AC3-710C-9865-9DA1FBA5C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22" y="2630276"/>
            <a:ext cx="1274915" cy="159744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1437BDA6-C2AF-C8D4-F955-B3D4B405FDFC}"/>
              </a:ext>
            </a:extLst>
          </p:cNvPr>
          <p:cNvSpPr/>
          <p:nvPr/>
        </p:nvSpPr>
        <p:spPr>
          <a:xfrm>
            <a:off x="5132398" y="1601134"/>
            <a:ext cx="4473164" cy="4590346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 descr="Ein Bild, das Maßstabsmodell, Spielzeug, Haus enthält.&#10;&#10;KI-generierte Inhalte können fehlerhaft sein.">
            <a:extLst>
              <a:ext uri="{FF2B5EF4-FFF2-40B4-BE49-F238E27FC236}">
                <a16:creationId xmlns:a16="http://schemas.microsoft.com/office/drawing/2014/main" id="{70DDCFFE-116F-C97C-5468-759E1886D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9" y="4779484"/>
            <a:ext cx="1274915" cy="159744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35" name="Flussdiagramm: Verbinder 34">
            <a:extLst>
              <a:ext uri="{FF2B5EF4-FFF2-40B4-BE49-F238E27FC236}">
                <a16:creationId xmlns:a16="http://schemas.microsoft.com/office/drawing/2014/main" id="{444DEC5F-7004-DFCC-954F-AB93A0DDA592}"/>
              </a:ext>
            </a:extLst>
          </p:cNvPr>
          <p:cNvSpPr/>
          <p:nvPr/>
        </p:nvSpPr>
        <p:spPr>
          <a:xfrm>
            <a:off x="-974351" y="2938749"/>
            <a:ext cx="6668926" cy="4673906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Grafik 35" descr="Ein Bild, das Maßstabsmodell, Spielzeug, Haus enthält.&#10;&#10;KI-generierte Inhalte können fehlerhaft sein.">
            <a:extLst>
              <a:ext uri="{FF2B5EF4-FFF2-40B4-BE49-F238E27FC236}">
                <a16:creationId xmlns:a16="http://schemas.microsoft.com/office/drawing/2014/main" id="{3DB7E47B-C0D0-F1C6-04F8-15CAF8866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76" y="4779483"/>
            <a:ext cx="1274915" cy="159744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37" name="Flussdiagramm: Verbinder 36">
            <a:extLst>
              <a:ext uri="{FF2B5EF4-FFF2-40B4-BE49-F238E27FC236}">
                <a16:creationId xmlns:a16="http://schemas.microsoft.com/office/drawing/2014/main" id="{9F3118CA-FB10-7C46-8FCB-4011F6B31783}"/>
              </a:ext>
            </a:extLst>
          </p:cNvPr>
          <p:cNvSpPr/>
          <p:nvPr/>
        </p:nvSpPr>
        <p:spPr>
          <a:xfrm>
            <a:off x="8791459" y="2710447"/>
            <a:ext cx="6099719" cy="4444421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D051C900-276B-49D1-70F5-03240B150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03" y="6265472"/>
            <a:ext cx="1167788" cy="92613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8E1D16E-404F-FC37-9017-0EBBF7B2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689" y="6247225"/>
            <a:ext cx="1167788" cy="92613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F123166-A8E7-1E1C-B9B3-FBB46ED1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278" y="6265471"/>
            <a:ext cx="1167788" cy="9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3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c 25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51B09D-33DF-B627-67B0-F5EA9423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7" y="1370171"/>
            <a:ext cx="442555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Useful but NP-Hard</a:t>
            </a: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Laut heulende Gesichtskontur Silhouette">
            <a:extLst>
              <a:ext uri="{FF2B5EF4-FFF2-40B4-BE49-F238E27FC236}">
                <a16:creationId xmlns:a16="http://schemas.microsoft.com/office/drawing/2014/main" id="{7DA7C22F-DBD9-D288-F417-CEF3B25CF7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49286" y="270180"/>
            <a:ext cx="2709367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19" name="Grafik 18" descr="Laut weinendes Gesicht mit einfarbiger Füllung mit einfarbiger Füllung">
            <a:extLst>
              <a:ext uri="{FF2B5EF4-FFF2-40B4-BE49-F238E27FC236}">
                <a16:creationId xmlns:a16="http://schemas.microsoft.com/office/drawing/2014/main" id="{C53CDBC8-45F5-E270-D697-038967E4B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8285" y="3884066"/>
            <a:ext cx="2567230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334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3FF51-1880-8BB3-C881-BA894F8E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AF8DB0-1324-189D-826D-174F37DFF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DEB9DD-CC02-3476-BE4A-178FA41BA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7C53C61-A3F7-9AF3-1E36-465EBA78D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1244CE94-6D02-E408-67AA-D8409FF4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CC77BA09-898E-9192-E2EF-9AADF5B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663CEA-4870-302C-EEDA-71E0B6830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BC21D-946D-20AA-FFC3-CA0719CFE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ED93D7-6322-CE97-7C59-86956A06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05" y="1895337"/>
            <a:ext cx="863384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Brute 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5883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0F3631-B0A8-45D9-B6BD-39D27A605FE0}">
  <we:reference id="WA200005566" version="3.0.0.3" store="Omex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2745</Words>
  <Application>Microsoft Office PowerPoint</Application>
  <PresentationFormat>Breitbild</PresentationFormat>
  <Paragraphs>382</Paragraphs>
  <Slides>45</Slides>
  <Notes>12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3" baseType="lpstr">
      <vt:lpstr>ADLaM Display</vt:lpstr>
      <vt:lpstr>Aptos</vt:lpstr>
      <vt:lpstr>Aptos Display</vt:lpstr>
      <vt:lpstr>Arial</vt:lpstr>
      <vt:lpstr>Calibri</vt:lpstr>
      <vt:lpstr>Cambria Math</vt:lpstr>
      <vt:lpstr>Wingdings</vt:lpstr>
      <vt:lpstr>Office</vt:lpstr>
      <vt:lpstr>Metric Clustering to Minimize the Sum of Radii</vt:lpstr>
      <vt:lpstr>Introduction: Problem Overview</vt:lpstr>
      <vt:lpstr>Real-world motivations</vt:lpstr>
      <vt:lpstr>PowerPoint-Präsentation</vt:lpstr>
      <vt:lpstr>Facility Network</vt:lpstr>
      <vt:lpstr>Emergency Response</vt:lpstr>
      <vt:lpstr>PowerPoint-Präsentation</vt:lpstr>
      <vt:lpstr>Useful but NP-Hard</vt:lpstr>
      <vt:lpstr>Brute Force Algorithm</vt:lpstr>
      <vt:lpstr>Brute Force Algorithm</vt:lpstr>
      <vt:lpstr>A Randomized Quasi-Polynomial Exact Algorithm</vt:lpstr>
      <vt:lpstr>High Level Idea</vt:lpstr>
      <vt:lpstr>Step 1: Construct random partition</vt:lpstr>
      <vt:lpstr>Lemma 1.</vt:lpstr>
      <vt:lpstr>PowerPoint-Präsentation</vt:lpstr>
      <vt:lpstr>PowerPoint-Präsentation</vt:lpstr>
      <vt:lpstr>Lemma 2.</vt:lpstr>
      <vt:lpstr>proof.</vt:lpstr>
      <vt:lpstr>PowerPoint-Präsentation</vt:lpstr>
      <vt:lpstr>Step 2:  Guess the part of OPT affected by the random partition. </vt:lpstr>
      <vt:lpstr>Example</vt:lpstr>
      <vt:lpstr>Step 3: Recursively solve each Q′ᵢ</vt:lpstr>
      <vt:lpstr>Form the reduced regions Q_i^′ </vt:lpstr>
      <vt:lpstr>Recursively solve subproblems </vt:lpstr>
      <vt:lpstr>Build larger and larger unions R_i </vt:lpstr>
      <vt:lpstr>DP to combine region-solutions </vt:lpstr>
      <vt:lpstr>Final assembly  </vt:lpstr>
      <vt:lpstr>Example</vt:lpstr>
      <vt:lpstr>PowerPoint-Präsentation</vt:lpstr>
      <vt:lpstr>Runnning time.</vt:lpstr>
      <vt:lpstr>Correctness.</vt:lpstr>
      <vt:lpstr>Correctness.</vt:lpstr>
      <vt:lpstr>Correctness. </vt:lpstr>
      <vt:lpstr>Correctness. </vt:lpstr>
      <vt:lpstr>Correctness. </vt:lpstr>
      <vt:lpstr>PowerPoint-Präsentation</vt:lpstr>
      <vt:lpstr>PowerPoint-Präsentation</vt:lpstr>
      <vt:lpstr>PowerPoint-Präsentation</vt:lpstr>
      <vt:lpstr>PowerPoint-Präsentation</vt:lpstr>
      <vt:lpstr>Theorem 1.</vt:lpstr>
      <vt:lpstr>QUIZ</vt:lpstr>
      <vt:lpstr>Stand of Research and open problems</vt:lpstr>
      <vt:lpstr>PowerPoint-Präsentation</vt:lpstr>
      <vt:lpstr>Summary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Huzaifa Ahmad Awan</dc:creator>
  <cp:lastModifiedBy>Huzaifa Ahmad Awan</cp:lastModifiedBy>
  <cp:revision>26</cp:revision>
  <dcterms:created xsi:type="dcterms:W3CDTF">2025-11-18T22:58:34Z</dcterms:created>
  <dcterms:modified xsi:type="dcterms:W3CDTF">2026-04-12T00:40:54Z</dcterms:modified>
</cp:coreProperties>
</file>